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8" r:id="rId3"/>
    <p:sldId id="276" r:id="rId4"/>
    <p:sldId id="257" r:id="rId5"/>
    <p:sldId id="260"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390" autoAdjust="0"/>
  </p:normalViewPr>
  <p:slideViewPr>
    <p:cSldViewPr snapToGrid="0">
      <p:cViewPr varScale="1">
        <p:scale>
          <a:sx n="78" d="100"/>
          <a:sy n="78" d="100"/>
        </p:scale>
        <p:origin x="10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76D60-BC49-4430-B879-73D82F88E12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A9BCB87-9835-49F8-8547-6E9FA32CD33D}">
      <dgm:prSet/>
      <dgm:spPr/>
      <dgm:t>
        <a:bodyPr/>
        <a:lstStyle/>
        <a:p>
          <a:r>
            <a:rPr lang="en-US" i="1"/>
            <a:t>Research Associate Professor</a:t>
          </a:r>
          <a:r>
            <a:rPr lang="en-US"/>
            <a:t>, Department of Disability and Human Development, University of Illinois at Chicago</a:t>
          </a:r>
        </a:p>
      </dgm:t>
    </dgm:pt>
    <dgm:pt modelId="{B2561D1B-3831-4A10-892F-73F1172EFB24}" type="parTrans" cxnId="{6B960A6E-9451-4B72-A742-D10624528257}">
      <dgm:prSet/>
      <dgm:spPr/>
      <dgm:t>
        <a:bodyPr/>
        <a:lstStyle/>
        <a:p>
          <a:endParaRPr lang="en-US"/>
        </a:p>
      </dgm:t>
    </dgm:pt>
    <dgm:pt modelId="{9DCEFE72-CB4C-425E-884A-8A8DCF9E45BA}" type="sibTrans" cxnId="{6B960A6E-9451-4B72-A742-D10624528257}">
      <dgm:prSet/>
      <dgm:spPr/>
      <dgm:t>
        <a:bodyPr/>
        <a:lstStyle/>
        <a:p>
          <a:endParaRPr lang="en-US"/>
        </a:p>
      </dgm:t>
    </dgm:pt>
    <dgm:pt modelId="{F4F37F2A-85D6-4585-AFCE-31EDBECF3EFF}">
      <dgm:prSet/>
      <dgm:spPr/>
      <dgm:t>
        <a:bodyPr/>
        <a:lstStyle/>
        <a:p>
          <a:r>
            <a:rPr lang="en-US" i="1"/>
            <a:t>Co-Chair</a:t>
          </a:r>
          <a:r>
            <a:rPr lang="en-US"/>
            <a:t>, National Task Group on Intellectual Disabilities and Dementia Practices </a:t>
          </a:r>
        </a:p>
      </dgm:t>
    </dgm:pt>
    <dgm:pt modelId="{8271137A-B35C-4941-B81F-64894DC1FFEB}" type="parTrans" cxnId="{C11D76C9-4003-4DF4-9AD5-B0DC5F4E3DAE}">
      <dgm:prSet/>
      <dgm:spPr/>
      <dgm:t>
        <a:bodyPr/>
        <a:lstStyle/>
        <a:p>
          <a:endParaRPr lang="en-US"/>
        </a:p>
      </dgm:t>
    </dgm:pt>
    <dgm:pt modelId="{87A68270-7707-4C8A-95FC-6592A64941B1}" type="sibTrans" cxnId="{C11D76C9-4003-4DF4-9AD5-B0DC5F4E3DAE}">
      <dgm:prSet/>
      <dgm:spPr/>
      <dgm:t>
        <a:bodyPr/>
        <a:lstStyle/>
        <a:p>
          <a:endParaRPr lang="en-US"/>
        </a:p>
      </dgm:t>
    </dgm:pt>
    <dgm:pt modelId="{787A4429-4290-4492-B9E3-C11D5DB11B55}">
      <dgm:prSet/>
      <dgm:spPr/>
      <dgm:t>
        <a:bodyPr/>
        <a:lstStyle/>
        <a:p>
          <a:r>
            <a:rPr lang="en-US" i="1"/>
            <a:t>Member, </a:t>
          </a:r>
          <a:r>
            <a:rPr lang="en-US"/>
            <a:t>Federal Advisory Council on Alzheimer’s Research, Care, and Services</a:t>
          </a:r>
        </a:p>
      </dgm:t>
    </dgm:pt>
    <dgm:pt modelId="{8B2A07C0-C995-482E-85E8-E5666FA83DE2}" type="parTrans" cxnId="{E98E2660-1769-4D6B-A9A3-5783AA52C7C1}">
      <dgm:prSet/>
      <dgm:spPr/>
      <dgm:t>
        <a:bodyPr/>
        <a:lstStyle/>
        <a:p>
          <a:endParaRPr lang="en-US"/>
        </a:p>
      </dgm:t>
    </dgm:pt>
    <dgm:pt modelId="{E33BCDD0-FB96-4AB1-8E2B-F0D81FFF9175}" type="sibTrans" cxnId="{E98E2660-1769-4D6B-A9A3-5783AA52C7C1}">
      <dgm:prSet/>
      <dgm:spPr/>
      <dgm:t>
        <a:bodyPr/>
        <a:lstStyle/>
        <a:p>
          <a:endParaRPr lang="en-US"/>
        </a:p>
      </dgm:t>
    </dgm:pt>
    <dgm:pt modelId="{05E66068-6B39-4C53-9DFD-4839D8136E44}">
      <dgm:prSet/>
      <dgm:spPr/>
      <dgm:t>
        <a:bodyPr/>
        <a:lstStyle/>
        <a:p>
          <a:r>
            <a:rPr lang="en-US" i="1"/>
            <a:t>Principal investigator</a:t>
          </a:r>
          <a:r>
            <a:rPr lang="en-US"/>
            <a:t>, Longitudinal study of specialized dementia-related care group homes designed for adults with intellectual disability</a:t>
          </a:r>
        </a:p>
      </dgm:t>
    </dgm:pt>
    <dgm:pt modelId="{1612FB45-BE1A-4729-82B3-FEAE9614DDDA}" type="parTrans" cxnId="{04E20241-70E8-4E8A-8CF9-BF4B1C4B0008}">
      <dgm:prSet/>
      <dgm:spPr/>
      <dgm:t>
        <a:bodyPr/>
        <a:lstStyle/>
        <a:p>
          <a:endParaRPr lang="en-US"/>
        </a:p>
      </dgm:t>
    </dgm:pt>
    <dgm:pt modelId="{9AAD19C3-3764-4C5B-A6A7-F29C1D9DC03B}" type="sibTrans" cxnId="{04E20241-70E8-4E8A-8CF9-BF4B1C4B0008}">
      <dgm:prSet/>
      <dgm:spPr/>
      <dgm:t>
        <a:bodyPr/>
        <a:lstStyle/>
        <a:p>
          <a:endParaRPr lang="en-US"/>
        </a:p>
      </dgm:t>
    </dgm:pt>
    <dgm:pt modelId="{DA725F4E-C138-4C7F-B4C2-9C62751BF08C}">
      <dgm:prSet/>
      <dgm:spPr/>
      <dgm:t>
        <a:bodyPr/>
        <a:lstStyle/>
        <a:p>
          <a:r>
            <a:rPr lang="en-US" i="1"/>
            <a:t>Formerly, </a:t>
          </a:r>
          <a:r>
            <a:rPr lang="en-US"/>
            <a:t>Director for Aging and Special Populations for the New York State Office for People with Developmental Disabilities</a:t>
          </a:r>
        </a:p>
      </dgm:t>
    </dgm:pt>
    <dgm:pt modelId="{866B3175-192E-41FB-8428-A2F288B8AAB9}" type="parTrans" cxnId="{87FBBF1C-4309-4C33-9D37-783598A62F90}">
      <dgm:prSet/>
      <dgm:spPr/>
      <dgm:t>
        <a:bodyPr/>
        <a:lstStyle/>
        <a:p>
          <a:endParaRPr lang="en-US"/>
        </a:p>
      </dgm:t>
    </dgm:pt>
    <dgm:pt modelId="{5E47E852-1F22-4A2F-9782-0A76819CC0A2}" type="sibTrans" cxnId="{87FBBF1C-4309-4C33-9D37-783598A62F90}">
      <dgm:prSet/>
      <dgm:spPr/>
      <dgm:t>
        <a:bodyPr/>
        <a:lstStyle/>
        <a:p>
          <a:endParaRPr lang="en-US"/>
        </a:p>
      </dgm:t>
    </dgm:pt>
    <dgm:pt modelId="{1FDA9004-331D-420A-859F-2FAB735FB917}" type="pres">
      <dgm:prSet presAssocID="{1F476D60-BC49-4430-B879-73D82F88E125}" presName="vert0" presStyleCnt="0">
        <dgm:presLayoutVars>
          <dgm:dir/>
          <dgm:animOne val="branch"/>
          <dgm:animLvl val="lvl"/>
        </dgm:presLayoutVars>
      </dgm:prSet>
      <dgm:spPr/>
    </dgm:pt>
    <dgm:pt modelId="{06D4A089-6BAA-4FB6-B486-40B7AAC59C09}" type="pres">
      <dgm:prSet presAssocID="{7A9BCB87-9835-49F8-8547-6E9FA32CD33D}" presName="thickLine" presStyleLbl="alignNode1" presStyleIdx="0" presStyleCnt="5"/>
      <dgm:spPr/>
    </dgm:pt>
    <dgm:pt modelId="{C4B225D8-2322-433C-8B14-C7B16586957E}" type="pres">
      <dgm:prSet presAssocID="{7A9BCB87-9835-49F8-8547-6E9FA32CD33D}" presName="horz1" presStyleCnt="0"/>
      <dgm:spPr/>
    </dgm:pt>
    <dgm:pt modelId="{D6048399-9E80-40CB-80E0-13FA130BDFE1}" type="pres">
      <dgm:prSet presAssocID="{7A9BCB87-9835-49F8-8547-6E9FA32CD33D}" presName="tx1" presStyleLbl="revTx" presStyleIdx="0" presStyleCnt="5"/>
      <dgm:spPr/>
    </dgm:pt>
    <dgm:pt modelId="{F9E1C3DD-B3F1-4ED7-B9E5-B1E95FED3BBD}" type="pres">
      <dgm:prSet presAssocID="{7A9BCB87-9835-49F8-8547-6E9FA32CD33D}" presName="vert1" presStyleCnt="0"/>
      <dgm:spPr/>
    </dgm:pt>
    <dgm:pt modelId="{813C158C-2F8B-43A4-9128-A8ADC4F7B0B9}" type="pres">
      <dgm:prSet presAssocID="{F4F37F2A-85D6-4585-AFCE-31EDBECF3EFF}" presName="thickLine" presStyleLbl="alignNode1" presStyleIdx="1" presStyleCnt="5"/>
      <dgm:spPr/>
    </dgm:pt>
    <dgm:pt modelId="{33D9AE4F-8F79-45AA-B9C2-A0DA959158FE}" type="pres">
      <dgm:prSet presAssocID="{F4F37F2A-85D6-4585-AFCE-31EDBECF3EFF}" presName="horz1" presStyleCnt="0"/>
      <dgm:spPr/>
    </dgm:pt>
    <dgm:pt modelId="{F8E4E1FB-3016-4368-B6E4-37650C76EF3C}" type="pres">
      <dgm:prSet presAssocID="{F4F37F2A-85D6-4585-AFCE-31EDBECF3EFF}" presName="tx1" presStyleLbl="revTx" presStyleIdx="1" presStyleCnt="5"/>
      <dgm:spPr/>
    </dgm:pt>
    <dgm:pt modelId="{5386F9BA-3374-4338-A685-B5418FF46D58}" type="pres">
      <dgm:prSet presAssocID="{F4F37F2A-85D6-4585-AFCE-31EDBECF3EFF}" presName="vert1" presStyleCnt="0"/>
      <dgm:spPr/>
    </dgm:pt>
    <dgm:pt modelId="{AA64E74C-EBFE-4EEE-81C3-E826C4590230}" type="pres">
      <dgm:prSet presAssocID="{787A4429-4290-4492-B9E3-C11D5DB11B55}" presName="thickLine" presStyleLbl="alignNode1" presStyleIdx="2" presStyleCnt="5"/>
      <dgm:spPr/>
    </dgm:pt>
    <dgm:pt modelId="{D7867860-3ADC-4EE4-AA32-231C20B2D57E}" type="pres">
      <dgm:prSet presAssocID="{787A4429-4290-4492-B9E3-C11D5DB11B55}" presName="horz1" presStyleCnt="0"/>
      <dgm:spPr/>
    </dgm:pt>
    <dgm:pt modelId="{71838225-1797-4946-8E0F-30B0FB827B60}" type="pres">
      <dgm:prSet presAssocID="{787A4429-4290-4492-B9E3-C11D5DB11B55}" presName="tx1" presStyleLbl="revTx" presStyleIdx="2" presStyleCnt="5"/>
      <dgm:spPr/>
    </dgm:pt>
    <dgm:pt modelId="{C04AF50A-DC55-4D6C-8BC0-EF5314D0714B}" type="pres">
      <dgm:prSet presAssocID="{787A4429-4290-4492-B9E3-C11D5DB11B55}" presName="vert1" presStyleCnt="0"/>
      <dgm:spPr/>
    </dgm:pt>
    <dgm:pt modelId="{21435E3C-04FF-4015-B3B2-FF399192B8F0}" type="pres">
      <dgm:prSet presAssocID="{05E66068-6B39-4C53-9DFD-4839D8136E44}" presName="thickLine" presStyleLbl="alignNode1" presStyleIdx="3" presStyleCnt="5"/>
      <dgm:spPr/>
    </dgm:pt>
    <dgm:pt modelId="{2BB9721D-30FD-4AD9-AF21-0F4EC4EBFF24}" type="pres">
      <dgm:prSet presAssocID="{05E66068-6B39-4C53-9DFD-4839D8136E44}" presName="horz1" presStyleCnt="0"/>
      <dgm:spPr/>
    </dgm:pt>
    <dgm:pt modelId="{6C4F477A-81BA-427A-A590-FB745BDCA10B}" type="pres">
      <dgm:prSet presAssocID="{05E66068-6B39-4C53-9DFD-4839D8136E44}" presName="tx1" presStyleLbl="revTx" presStyleIdx="3" presStyleCnt="5"/>
      <dgm:spPr/>
    </dgm:pt>
    <dgm:pt modelId="{F06AAA8D-F7C3-4A10-8DD4-8F510E4B054F}" type="pres">
      <dgm:prSet presAssocID="{05E66068-6B39-4C53-9DFD-4839D8136E44}" presName="vert1" presStyleCnt="0"/>
      <dgm:spPr/>
    </dgm:pt>
    <dgm:pt modelId="{94603DD4-9485-49B8-A9FC-89E9929A8B76}" type="pres">
      <dgm:prSet presAssocID="{DA725F4E-C138-4C7F-B4C2-9C62751BF08C}" presName="thickLine" presStyleLbl="alignNode1" presStyleIdx="4" presStyleCnt="5"/>
      <dgm:spPr/>
    </dgm:pt>
    <dgm:pt modelId="{2B2B7B70-698D-4938-86DF-317FE4E6B859}" type="pres">
      <dgm:prSet presAssocID="{DA725F4E-C138-4C7F-B4C2-9C62751BF08C}" presName="horz1" presStyleCnt="0"/>
      <dgm:spPr/>
    </dgm:pt>
    <dgm:pt modelId="{46DE73DB-5E17-4AD6-BB2C-6B7F0B54CF2D}" type="pres">
      <dgm:prSet presAssocID="{DA725F4E-C138-4C7F-B4C2-9C62751BF08C}" presName="tx1" presStyleLbl="revTx" presStyleIdx="4" presStyleCnt="5"/>
      <dgm:spPr/>
    </dgm:pt>
    <dgm:pt modelId="{C944B4E4-3E9B-4149-B005-3799DCE8624E}" type="pres">
      <dgm:prSet presAssocID="{DA725F4E-C138-4C7F-B4C2-9C62751BF08C}" presName="vert1" presStyleCnt="0"/>
      <dgm:spPr/>
    </dgm:pt>
  </dgm:ptLst>
  <dgm:cxnLst>
    <dgm:cxn modelId="{71D85F09-A8EC-4F6C-8B17-DBD747532A97}" type="presOf" srcId="{787A4429-4290-4492-B9E3-C11D5DB11B55}" destId="{71838225-1797-4946-8E0F-30B0FB827B60}" srcOrd="0" destOrd="0" presId="urn:microsoft.com/office/officeart/2008/layout/LinedList"/>
    <dgm:cxn modelId="{87FBBF1C-4309-4C33-9D37-783598A62F90}" srcId="{1F476D60-BC49-4430-B879-73D82F88E125}" destId="{DA725F4E-C138-4C7F-B4C2-9C62751BF08C}" srcOrd="4" destOrd="0" parTransId="{866B3175-192E-41FB-8428-A2F288B8AAB9}" sibTransId="{5E47E852-1F22-4A2F-9782-0A76819CC0A2}"/>
    <dgm:cxn modelId="{E98E2660-1769-4D6B-A9A3-5783AA52C7C1}" srcId="{1F476D60-BC49-4430-B879-73D82F88E125}" destId="{787A4429-4290-4492-B9E3-C11D5DB11B55}" srcOrd="2" destOrd="0" parTransId="{8B2A07C0-C995-482E-85E8-E5666FA83DE2}" sibTransId="{E33BCDD0-FB96-4AB1-8E2B-F0D81FFF9175}"/>
    <dgm:cxn modelId="{04E20241-70E8-4E8A-8CF9-BF4B1C4B0008}" srcId="{1F476D60-BC49-4430-B879-73D82F88E125}" destId="{05E66068-6B39-4C53-9DFD-4839D8136E44}" srcOrd="3" destOrd="0" parTransId="{1612FB45-BE1A-4729-82B3-FEAE9614DDDA}" sibTransId="{9AAD19C3-3764-4C5B-A6A7-F29C1D9DC03B}"/>
    <dgm:cxn modelId="{6B960A6E-9451-4B72-A742-D10624528257}" srcId="{1F476D60-BC49-4430-B879-73D82F88E125}" destId="{7A9BCB87-9835-49F8-8547-6E9FA32CD33D}" srcOrd="0" destOrd="0" parTransId="{B2561D1B-3831-4A10-892F-73F1172EFB24}" sibTransId="{9DCEFE72-CB4C-425E-884A-8A8DCF9E45BA}"/>
    <dgm:cxn modelId="{FE087680-B49F-48FB-A613-C47EA45F7766}" type="presOf" srcId="{DA725F4E-C138-4C7F-B4C2-9C62751BF08C}" destId="{46DE73DB-5E17-4AD6-BB2C-6B7F0B54CF2D}" srcOrd="0" destOrd="0" presId="urn:microsoft.com/office/officeart/2008/layout/LinedList"/>
    <dgm:cxn modelId="{0A4CE6C0-BB11-41F2-959D-8D6A8E73DB1F}" type="presOf" srcId="{1F476D60-BC49-4430-B879-73D82F88E125}" destId="{1FDA9004-331D-420A-859F-2FAB735FB917}" srcOrd="0" destOrd="0" presId="urn:microsoft.com/office/officeart/2008/layout/LinedList"/>
    <dgm:cxn modelId="{C11D76C9-4003-4DF4-9AD5-B0DC5F4E3DAE}" srcId="{1F476D60-BC49-4430-B879-73D82F88E125}" destId="{F4F37F2A-85D6-4585-AFCE-31EDBECF3EFF}" srcOrd="1" destOrd="0" parTransId="{8271137A-B35C-4941-B81F-64894DC1FFEB}" sibTransId="{87A68270-7707-4C8A-95FC-6592A64941B1}"/>
    <dgm:cxn modelId="{2CE9BCCB-8A6E-4FC5-8E6A-2AF7C81B2E16}" type="presOf" srcId="{F4F37F2A-85D6-4585-AFCE-31EDBECF3EFF}" destId="{F8E4E1FB-3016-4368-B6E4-37650C76EF3C}" srcOrd="0" destOrd="0" presId="urn:microsoft.com/office/officeart/2008/layout/LinedList"/>
    <dgm:cxn modelId="{D0C441CE-318A-4B5E-A131-01D9DEB43D4C}" type="presOf" srcId="{7A9BCB87-9835-49F8-8547-6E9FA32CD33D}" destId="{D6048399-9E80-40CB-80E0-13FA130BDFE1}" srcOrd="0" destOrd="0" presId="urn:microsoft.com/office/officeart/2008/layout/LinedList"/>
    <dgm:cxn modelId="{88FFE2DC-1745-49D9-BD02-CE0A1CC59329}" type="presOf" srcId="{05E66068-6B39-4C53-9DFD-4839D8136E44}" destId="{6C4F477A-81BA-427A-A590-FB745BDCA10B}" srcOrd="0" destOrd="0" presId="urn:microsoft.com/office/officeart/2008/layout/LinedList"/>
    <dgm:cxn modelId="{D08776F8-456E-436B-935E-F13E604379FD}" type="presParOf" srcId="{1FDA9004-331D-420A-859F-2FAB735FB917}" destId="{06D4A089-6BAA-4FB6-B486-40B7AAC59C09}" srcOrd="0" destOrd="0" presId="urn:microsoft.com/office/officeart/2008/layout/LinedList"/>
    <dgm:cxn modelId="{3383DE44-DD85-49A5-8A4F-C6AE9073CA6E}" type="presParOf" srcId="{1FDA9004-331D-420A-859F-2FAB735FB917}" destId="{C4B225D8-2322-433C-8B14-C7B16586957E}" srcOrd="1" destOrd="0" presId="urn:microsoft.com/office/officeart/2008/layout/LinedList"/>
    <dgm:cxn modelId="{540AE40C-2684-4509-9858-48E6368F4D15}" type="presParOf" srcId="{C4B225D8-2322-433C-8B14-C7B16586957E}" destId="{D6048399-9E80-40CB-80E0-13FA130BDFE1}" srcOrd="0" destOrd="0" presId="urn:microsoft.com/office/officeart/2008/layout/LinedList"/>
    <dgm:cxn modelId="{CCE4E2AE-EF6C-4768-A2F4-6EDBD7D130E4}" type="presParOf" srcId="{C4B225D8-2322-433C-8B14-C7B16586957E}" destId="{F9E1C3DD-B3F1-4ED7-B9E5-B1E95FED3BBD}" srcOrd="1" destOrd="0" presId="urn:microsoft.com/office/officeart/2008/layout/LinedList"/>
    <dgm:cxn modelId="{C5FF6C2E-A338-4551-B126-44D24D014318}" type="presParOf" srcId="{1FDA9004-331D-420A-859F-2FAB735FB917}" destId="{813C158C-2F8B-43A4-9128-A8ADC4F7B0B9}" srcOrd="2" destOrd="0" presId="urn:microsoft.com/office/officeart/2008/layout/LinedList"/>
    <dgm:cxn modelId="{8677A6F1-27A8-4D11-8075-194EF5BCC99D}" type="presParOf" srcId="{1FDA9004-331D-420A-859F-2FAB735FB917}" destId="{33D9AE4F-8F79-45AA-B9C2-A0DA959158FE}" srcOrd="3" destOrd="0" presId="urn:microsoft.com/office/officeart/2008/layout/LinedList"/>
    <dgm:cxn modelId="{108B629F-900A-424B-A74A-E28F3F774B4F}" type="presParOf" srcId="{33D9AE4F-8F79-45AA-B9C2-A0DA959158FE}" destId="{F8E4E1FB-3016-4368-B6E4-37650C76EF3C}" srcOrd="0" destOrd="0" presId="urn:microsoft.com/office/officeart/2008/layout/LinedList"/>
    <dgm:cxn modelId="{DFBBE931-9EC0-4D75-8C5F-1694E8A154A5}" type="presParOf" srcId="{33D9AE4F-8F79-45AA-B9C2-A0DA959158FE}" destId="{5386F9BA-3374-4338-A685-B5418FF46D58}" srcOrd="1" destOrd="0" presId="urn:microsoft.com/office/officeart/2008/layout/LinedList"/>
    <dgm:cxn modelId="{AF62EAC3-105D-430B-9FBC-7990CCC8D49A}" type="presParOf" srcId="{1FDA9004-331D-420A-859F-2FAB735FB917}" destId="{AA64E74C-EBFE-4EEE-81C3-E826C4590230}" srcOrd="4" destOrd="0" presId="urn:microsoft.com/office/officeart/2008/layout/LinedList"/>
    <dgm:cxn modelId="{5416D7E3-B16C-4982-A76B-401751F99E14}" type="presParOf" srcId="{1FDA9004-331D-420A-859F-2FAB735FB917}" destId="{D7867860-3ADC-4EE4-AA32-231C20B2D57E}" srcOrd="5" destOrd="0" presId="urn:microsoft.com/office/officeart/2008/layout/LinedList"/>
    <dgm:cxn modelId="{E9BB136F-E41D-4F84-856F-9869F17E9D49}" type="presParOf" srcId="{D7867860-3ADC-4EE4-AA32-231C20B2D57E}" destId="{71838225-1797-4946-8E0F-30B0FB827B60}" srcOrd="0" destOrd="0" presId="urn:microsoft.com/office/officeart/2008/layout/LinedList"/>
    <dgm:cxn modelId="{20A98BE5-9966-48AD-BE24-3E4C2474B08A}" type="presParOf" srcId="{D7867860-3ADC-4EE4-AA32-231C20B2D57E}" destId="{C04AF50A-DC55-4D6C-8BC0-EF5314D0714B}" srcOrd="1" destOrd="0" presId="urn:microsoft.com/office/officeart/2008/layout/LinedList"/>
    <dgm:cxn modelId="{368C0207-D606-4D19-A404-F4972D6F6FFF}" type="presParOf" srcId="{1FDA9004-331D-420A-859F-2FAB735FB917}" destId="{21435E3C-04FF-4015-B3B2-FF399192B8F0}" srcOrd="6" destOrd="0" presId="urn:microsoft.com/office/officeart/2008/layout/LinedList"/>
    <dgm:cxn modelId="{696237D2-0391-4019-B10B-E38894348A69}" type="presParOf" srcId="{1FDA9004-331D-420A-859F-2FAB735FB917}" destId="{2BB9721D-30FD-4AD9-AF21-0F4EC4EBFF24}" srcOrd="7" destOrd="0" presId="urn:microsoft.com/office/officeart/2008/layout/LinedList"/>
    <dgm:cxn modelId="{E5072D0B-060A-4D7E-AD0A-25874A6FC40E}" type="presParOf" srcId="{2BB9721D-30FD-4AD9-AF21-0F4EC4EBFF24}" destId="{6C4F477A-81BA-427A-A590-FB745BDCA10B}" srcOrd="0" destOrd="0" presId="urn:microsoft.com/office/officeart/2008/layout/LinedList"/>
    <dgm:cxn modelId="{DECE732D-02BD-4143-B79B-499A60378D0B}" type="presParOf" srcId="{2BB9721D-30FD-4AD9-AF21-0F4EC4EBFF24}" destId="{F06AAA8D-F7C3-4A10-8DD4-8F510E4B054F}" srcOrd="1" destOrd="0" presId="urn:microsoft.com/office/officeart/2008/layout/LinedList"/>
    <dgm:cxn modelId="{D6B355EA-C61A-4838-A852-787DA625C7A6}" type="presParOf" srcId="{1FDA9004-331D-420A-859F-2FAB735FB917}" destId="{94603DD4-9485-49B8-A9FC-89E9929A8B76}" srcOrd="8" destOrd="0" presId="urn:microsoft.com/office/officeart/2008/layout/LinedList"/>
    <dgm:cxn modelId="{3582A4A1-67F5-4BD6-87CF-11FD23346F16}" type="presParOf" srcId="{1FDA9004-331D-420A-859F-2FAB735FB917}" destId="{2B2B7B70-698D-4938-86DF-317FE4E6B859}" srcOrd="9" destOrd="0" presId="urn:microsoft.com/office/officeart/2008/layout/LinedList"/>
    <dgm:cxn modelId="{7460DB99-3DF9-402F-80EB-B6BB1ABCEB5E}" type="presParOf" srcId="{2B2B7B70-698D-4938-86DF-317FE4E6B859}" destId="{46DE73DB-5E17-4AD6-BB2C-6B7F0B54CF2D}" srcOrd="0" destOrd="0" presId="urn:microsoft.com/office/officeart/2008/layout/LinedList"/>
    <dgm:cxn modelId="{5EC0AD3E-6E85-4333-8BDC-A0D377F3D1EE}" type="presParOf" srcId="{2B2B7B70-698D-4938-86DF-317FE4E6B859}" destId="{C944B4E4-3E9B-4149-B005-3799DCE862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C3878-88D2-4721-B70E-1E6FF557A32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7881C9-B10E-450D-B4EA-40DF15E10F1A}">
      <dgm:prSet custT="1"/>
      <dgm:spPr/>
      <dgm:t>
        <a:bodyPr/>
        <a:lstStyle/>
        <a:p>
          <a:r>
            <a:rPr lang="en-US" sz="2000" dirty="0"/>
            <a:t>Strengthening commitment among stakeholders to lifelong emphasis on health – with the commonality of mitigating dementia</a:t>
          </a:r>
        </a:p>
      </dgm:t>
    </dgm:pt>
    <dgm:pt modelId="{5FCAC41E-CDDF-450C-AC78-30E15CC2F3E0}" type="parTrans" cxnId="{306D3813-EC2D-40BF-A858-1865B7472089}">
      <dgm:prSet/>
      <dgm:spPr/>
      <dgm:t>
        <a:bodyPr/>
        <a:lstStyle/>
        <a:p>
          <a:endParaRPr lang="en-US"/>
        </a:p>
      </dgm:t>
    </dgm:pt>
    <dgm:pt modelId="{18C587E4-79C1-4B58-9028-63B09BF9FCF4}" type="sibTrans" cxnId="{306D3813-EC2D-40BF-A858-1865B7472089}">
      <dgm:prSet/>
      <dgm:spPr/>
      <dgm:t>
        <a:bodyPr/>
        <a:lstStyle/>
        <a:p>
          <a:endParaRPr lang="en-US"/>
        </a:p>
      </dgm:t>
    </dgm:pt>
    <dgm:pt modelId="{35E4DD52-8C4B-4AFA-8890-91875FE28E48}">
      <dgm:prSet custT="1"/>
      <dgm:spPr/>
      <dgm:t>
        <a:bodyPr/>
        <a:lstStyle/>
        <a:p>
          <a:r>
            <a:rPr lang="en-US" sz="2000" dirty="0"/>
            <a:t>Cross-cutting collaborations across population sectors around intellectual disability and lifelong health focus</a:t>
          </a:r>
        </a:p>
      </dgm:t>
    </dgm:pt>
    <dgm:pt modelId="{B43A6720-03BF-4E17-AE4E-9739702D0971}" type="parTrans" cxnId="{F7397195-3FDB-4C08-A106-DC917F060443}">
      <dgm:prSet/>
      <dgm:spPr/>
      <dgm:t>
        <a:bodyPr/>
        <a:lstStyle/>
        <a:p>
          <a:endParaRPr lang="en-US"/>
        </a:p>
      </dgm:t>
    </dgm:pt>
    <dgm:pt modelId="{EC302E48-1662-4F00-B183-6F7E7826D54F}" type="sibTrans" cxnId="{F7397195-3FDB-4C08-A106-DC917F060443}">
      <dgm:prSet/>
      <dgm:spPr/>
      <dgm:t>
        <a:bodyPr/>
        <a:lstStyle/>
        <a:p>
          <a:endParaRPr lang="en-US"/>
        </a:p>
      </dgm:t>
    </dgm:pt>
    <dgm:pt modelId="{F00DA4EF-7250-47CA-9B54-1CB2A9195D69}">
      <dgm:prSet custT="1"/>
      <dgm:spPr/>
      <dgm:t>
        <a:bodyPr/>
        <a:lstStyle/>
        <a:p>
          <a:r>
            <a:rPr lang="en-US" sz="2000" dirty="0"/>
            <a:t>Increasing understanding of lifelong lifestyle and lived experiences on enhancing later-life health and minimization of cognitive impairment</a:t>
          </a:r>
        </a:p>
      </dgm:t>
    </dgm:pt>
    <dgm:pt modelId="{70C375F2-BECC-4040-9E75-335B96A6D261}" type="parTrans" cxnId="{C0823942-0E0B-4D67-90C9-CCBC7ADCF63B}">
      <dgm:prSet/>
      <dgm:spPr/>
      <dgm:t>
        <a:bodyPr/>
        <a:lstStyle/>
        <a:p>
          <a:endParaRPr lang="en-US"/>
        </a:p>
      </dgm:t>
    </dgm:pt>
    <dgm:pt modelId="{04C62E9E-1203-4843-A6CD-53BD96F703C2}" type="sibTrans" cxnId="{C0823942-0E0B-4D67-90C9-CCBC7ADCF63B}">
      <dgm:prSet/>
      <dgm:spPr/>
      <dgm:t>
        <a:bodyPr/>
        <a:lstStyle/>
        <a:p>
          <a:endParaRPr lang="en-US"/>
        </a:p>
      </dgm:t>
    </dgm:pt>
    <dgm:pt modelId="{2D912D76-D5E7-4260-B01D-ACBD1EA09CD1}">
      <dgm:prSet custT="1"/>
      <dgm:spPr/>
      <dgm:t>
        <a:bodyPr/>
        <a:lstStyle/>
        <a:p>
          <a:r>
            <a:rPr lang="en-US" sz="2000" dirty="0"/>
            <a:t>Incorporating within practices, policies and regulatory environments emphasis on healthy lifestyle and related practices to affect brain health</a:t>
          </a:r>
        </a:p>
      </dgm:t>
    </dgm:pt>
    <dgm:pt modelId="{19B652BE-42C3-40EC-8B4C-25140ED7FB4C}" type="parTrans" cxnId="{9F0D4C14-FE87-49B2-BB35-0E3FCC3F03F9}">
      <dgm:prSet/>
      <dgm:spPr/>
      <dgm:t>
        <a:bodyPr/>
        <a:lstStyle/>
        <a:p>
          <a:endParaRPr lang="en-US"/>
        </a:p>
      </dgm:t>
    </dgm:pt>
    <dgm:pt modelId="{5DB1BEC5-F86A-4394-A3B3-34BD2A23B075}" type="sibTrans" cxnId="{9F0D4C14-FE87-49B2-BB35-0E3FCC3F03F9}">
      <dgm:prSet/>
      <dgm:spPr/>
      <dgm:t>
        <a:bodyPr/>
        <a:lstStyle/>
        <a:p>
          <a:endParaRPr lang="en-US"/>
        </a:p>
      </dgm:t>
    </dgm:pt>
    <dgm:pt modelId="{3CD8F715-6B86-407B-987B-F013C5149F04}">
      <dgm:prSet custT="1"/>
      <dgm:spPr/>
      <dgm:t>
        <a:bodyPr/>
        <a:lstStyle/>
        <a:p>
          <a:r>
            <a:rPr lang="en-US" sz="2000" dirty="0"/>
            <a:t>Enriching written and oral structures that can serve to inform and enhance positive lifelong practices by persons with intellectual disability</a:t>
          </a:r>
        </a:p>
      </dgm:t>
    </dgm:pt>
    <dgm:pt modelId="{D3EF7F7A-B870-4B1D-A9C3-0A900B086149}" type="parTrans" cxnId="{9262628F-0599-4AC3-A86A-E9073E05501A}">
      <dgm:prSet/>
      <dgm:spPr/>
      <dgm:t>
        <a:bodyPr/>
        <a:lstStyle/>
        <a:p>
          <a:endParaRPr lang="en-US"/>
        </a:p>
      </dgm:t>
    </dgm:pt>
    <dgm:pt modelId="{96D44506-B06A-42E0-8BBD-1A6D2F6EA39F}" type="sibTrans" cxnId="{9262628F-0599-4AC3-A86A-E9073E05501A}">
      <dgm:prSet/>
      <dgm:spPr/>
      <dgm:t>
        <a:bodyPr/>
        <a:lstStyle/>
        <a:p>
          <a:endParaRPr lang="en-US"/>
        </a:p>
      </dgm:t>
    </dgm:pt>
    <dgm:pt modelId="{8960B74B-2379-4796-B875-8CC35244068F}">
      <dgm:prSet custT="1"/>
      <dgm:spPr/>
      <dgm:t>
        <a:bodyPr/>
        <a:lstStyle/>
        <a:p>
          <a:r>
            <a:rPr lang="en-US" sz="2000" dirty="0"/>
            <a:t>Incorporating ‘brain health’ into national and state dementia plans</a:t>
          </a:r>
        </a:p>
      </dgm:t>
    </dgm:pt>
    <dgm:pt modelId="{4B2C1B03-8037-4E71-B9B1-9AB204B0E9D7}" type="parTrans" cxnId="{FAD758A6-AAA6-4EEA-921F-ECB021674D75}">
      <dgm:prSet/>
      <dgm:spPr/>
      <dgm:t>
        <a:bodyPr/>
        <a:lstStyle/>
        <a:p>
          <a:endParaRPr lang="en-US"/>
        </a:p>
      </dgm:t>
    </dgm:pt>
    <dgm:pt modelId="{47E337DD-57B5-4E6B-BF05-C6F65B489A07}" type="sibTrans" cxnId="{FAD758A6-AAA6-4EEA-921F-ECB021674D75}">
      <dgm:prSet/>
      <dgm:spPr/>
      <dgm:t>
        <a:bodyPr/>
        <a:lstStyle/>
        <a:p>
          <a:endParaRPr lang="en-US"/>
        </a:p>
      </dgm:t>
    </dgm:pt>
    <dgm:pt modelId="{4CEC994D-904F-4741-B3B0-81C8DF80BEE4}" type="pres">
      <dgm:prSet presAssocID="{5BEC3878-88D2-4721-B70E-1E6FF557A32B}" presName="vert0" presStyleCnt="0">
        <dgm:presLayoutVars>
          <dgm:dir/>
          <dgm:animOne val="branch"/>
          <dgm:animLvl val="lvl"/>
        </dgm:presLayoutVars>
      </dgm:prSet>
      <dgm:spPr/>
    </dgm:pt>
    <dgm:pt modelId="{853B0F6E-ECF9-4D77-9540-23B77012C0CC}" type="pres">
      <dgm:prSet presAssocID="{047881C9-B10E-450D-B4EA-40DF15E10F1A}" presName="thickLine" presStyleLbl="alignNode1" presStyleIdx="0" presStyleCnt="6"/>
      <dgm:spPr/>
    </dgm:pt>
    <dgm:pt modelId="{BB45470B-E071-4F9F-B4F9-88BC728004A9}" type="pres">
      <dgm:prSet presAssocID="{047881C9-B10E-450D-B4EA-40DF15E10F1A}" presName="horz1" presStyleCnt="0"/>
      <dgm:spPr/>
    </dgm:pt>
    <dgm:pt modelId="{B4C015D7-21A4-4AEC-ADFB-01AC705E1F54}" type="pres">
      <dgm:prSet presAssocID="{047881C9-B10E-450D-B4EA-40DF15E10F1A}" presName="tx1" presStyleLbl="revTx" presStyleIdx="0" presStyleCnt="6"/>
      <dgm:spPr/>
    </dgm:pt>
    <dgm:pt modelId="{DF1AC009-7AE2-4E80-8BE0-25725F15354D}" type="pres">
      <dgm:prSet presAssocID="{047881C9-B10E-450D-B4EA-40DF15E10F1A}" presName="vert1" presStyleCnt="0"/>
      <dgm:spPr/>
    </dgm:pt>
    <dgm:pt modelId="{AEBA2A9F-3B47-4258-B271-0FC5A1483842}" type="pres">
      <dgm:prSet presAssocID="{35E4DD52-8C4B-4AFA-8890-91875FE28E48}" presName="thickLine" presStyleLbl="alignNode1" presStyleIdx="1" presStyleCnt="6"/>
      <dgm:spPr/>
    </dgm:pt>
    <dgm:pt modelId="{915E5004-815E-4AE7-9757-56B5DC83E152}" type="pres">
      <dgm:prSet presAssocID="{35E4DD52-8C4B-4AFA-8890-91875FE28E48}" presName="horz1" presStyleCnt="0"/>
      <dgm:spPr/>
    </dgm:pt>
    <dgm:pt modelId="{49E2AE83-B488-4C54-A84E-88C06C1A9EB1}" type="pres">
      <dgm:prSet presAssocID="{35E4DD52-8C4B-4AFA-8890-91875FE28E48}" presName="tx1" presStyleLbl="revTx" presStyleIdx="1" presStyleCnt="6"/>
      <dgm:spPr/>
    </dgm:pt>
    <dgm:pt modelId="{13004724-F695-4D63-9877-0CDBCD2E16D2}" type="pres">
      <dgm:prSet presAssocID="{35E4DD52-8C4B-4AFA-8890-91875FE28E48}" presName="vert1" presStyleCnt="0"/>
      <dgm:spPr/>
    </dgm:pt>
    <dgm:pt modelId="{61BA0DC3-C6B4-4157-9CC8-B69991BD1438}" type="pres">
      <dgm:prSet presAssocID="{F00DA4EF-7250-47CA-9B54-1CB2A9195D69}" presName="thickLine" presStyleLbl="alignNode1" presStyleIdx="2" presStyleCnt="6"/>
      <dgm:spPr/>
    </dgm:pt>
    <dgm:pt modelId="{7A7C22F2-5EE7-4A84-8B11-2949C1D99F55}" type="pres">
      <dgm:prSet presAssocID="{F00DA4EF-7250-47CA-9B54-1CB2A9195D69}" presName="horz1" presStyleCnt="0"/>
      <dgm:spPr/>
    </dgm:pt>
    <dgm:pt modelId="{787A94F8-8C56-4FF6-BDE4-8459E75E8598}" type="pres">
      <dgm:prSet presAssocID="{F00DA4EF-7250-47CA-9B54-1CB2A9195D69}" presName="tx1" presStyleLbl="revTx" presStyleIdx="2" presStyleCnt="6"/>
      <dgm:spPr/>
    </dgm:pt>
    <dgm:pt modelId="{24AE284B-2622-48D7-8DD3-1BFF32F26997}" type="pres">
      <dgm:prSet presAssocID="{F00DA4EF-7250-47CA-9B54-1CB2A9195D69}" presName="vert1" presStyleCnt="0"/>
      <dgm:spPr/>
    </dgm:pt>
    <dgm:pt modelId="{4C5DF1CE-BC2A-4DD9-9731-EA702955BE43}" type="pres">
      <dgm:prSet presAssocID="{2D912D76-D5E7-4260-B01D-ACBD1EA09CD1}" presName="thickLine" presStyleLbl="alignNode1" presStyleIdx="3" presStyleCnt="6"/>
      <dgm:spPr/>
    </dgm:pt>
    <dgm:pt modelId="{4066916A-45B4-4D75-98B0-AE65C28D226B}" type="pres">
      <dgm:prSet presAssocID="{2D912D76-D5E7-4260-B01D-ACBD1EA09CD1}" presName="horz1" presStyleCnt="0"/>
      <dgm:spPr/>
    </dgm:pt>
    <dgm:pt modelId="{B2DE87B0-925F-4B3D-833C-C831EBC5A1BE}" type="pres">
      <dgm:prSet presAssocID="{2D912D76-D5E7-4260-B01D-ACBD1EA09CD1}" presName="tx1" presStyleLbl="revTx" presStyleIdx="3" presStyleCnt="6"/>
      <dgm:spPr/>
    </dgm:pt>
    <dgm:pt modelId="{D0A3983A-0B55-4A6A-BB64-70B7E956184D}" type="pres">
      <dgm:prSet presAssocID="{2D912D76-D5E7-4260-B01D-ACBD1EA09CD1}" presName="vert1" presStyleCnt="0"/>
      <dgm:spPr/>
    </dgm:pt>
    <dgm:pt modelId="{F43C1010-6A10-459F-BAC8-5D81636B89C9}" type="pres">
      <dgm:prSet presAssocID="{3CD8F715-6B86-407B-987B-F013C5149F04}" presName="thickLine" presStyleLbl="alignNode1" presStyleIdx="4" presStyleCnt="6"/>
      <dgm:spPr/>
    </dgm:pt>
    <dgm:pt modelId="{71EDFE4C-7D6C-4E8A-AD6E-9A26CB5F02BA}" type="pres">
      <dgm:prSet presAssocID="{3CD8F715-6B86-407B-987B-F013C5149F04}" presName="horz1" presStyleCnt="0"/>
      <dgm:spPr/>
    </dgm:pt>
    <dgm:pt modelId="{D78AB3E3-0DFE-41E0-9EA1-FB5713729040}" type="pres">
      <dgm:prSet presAssocID="{3CD8F715-6B86-407B-987B-F013C5149F04}" presName="tx1" presStyleLbl="revTx" presStyleIdx="4" presStyleCnt="6"/>
      <dgm:spPr/>
    </dgm:pt>
    <dgm:pt modelId="{BF56157E-984E-4905-BA74-A7E85347E3D1}" type="pres">
      <dgm:prSet presAssocID="{3CD8F715-6B86-407B-987B-F013C5149F04}" presName="vert1" presStyleCnt="0"/>
      <dgm:spPr/>
    </dgm:pt>
    <dgm:pt modelId="{7B3AE727-930E-406F-9B12-912A58756D46}" type="pres">
      <dgm:prSet presAssocID="{8960B74B-2379-4796-B875-8CC35244068F}" presName="thickLine" presStyleLbl="alignNode1" presStyleIdx="5" presStyleCnt="6"/>
      <dgm:spPr/>
    </dgm:pt>
    <dgm:pt modelId="{1E4588EB-AFEC-4D7A-A94F-620C89418C92}" type="pres">
      <dgm:prSet presAssocID="{8960B74B-2379-4796-B875-8CC35244068F}" presName="horz1" presStyleCnt="0"/>
      <dgm:spPr/>
    </dgm:pt>
    <dgm:pt modelId="{3366A6CC-DF4E-4A90-9B90-B1D8073D2664}" type="pres">
      <dgm:prSet presAssocID="{8960B74B-2379-4796-B875-8CC35244068F}" presName="tx1" presStyleLbl="revTx" presStyleIdx="5" presStyleCnt="6"/>
      <dgm:spPr/>
    </dgm:pt>
    <dgm:pt modelId="{B34583D4-99BD-4415-8D3F-EA46A0932B11}" type="pres">
      <dgm:prSet presAssocID="{8960B74B-2379-4796-B875-8CC35244068F}" presName="vert1" presStyleCnt="0"/>
      <dgm:spPr/>
    </dgm:pt>
  </dgm:ptLst>
  <dgm:cxnLst>
    <dgm:cxn modelId="{306D3813-EC2D-40BF-A858-1865B7472089}" srcId="{5BEC3878-88D2-4721-B70E-1E6FF557A32B}" destId="{047881C9-B10E-450D-B4EA-40DF15E10F1A}" srcOrd="0" destOrd="0" parTransId="{5FCAC41E-CDDF-450C-AC78-30E15CC2F3E0}" sibTransId="{18C587E4-79C1-4B58-9028-63B09BF9FCF4}"/>
    <dgm:cxn modelId="{9F0D4C14-FE87-49B2-BB35-0E3FCC3F03F9}" srcId="{5BEC3878-88D2-4721-B70E-1E6FF557A32B}" destId="{2D912D76-D5E7-4260-B01D-ACBD1EA09CD1}" srcOrd="3" destOrd="0" parTransId="{19B652BE-42C3-40EC-8B4C-25140ED7FB4C}" sibTransId="{5DB1BEC5-F86A-4394-A3B3-34BD2A23B075}"/>
    <dgm:cxn modelId="{3F51535D-D020-44BE-8B8A-D594F40F5BE8}" type="presOf" srcId="{35E4DD52-8C4B-4AFA-8890-91875FE28E48}" destId="{49E2AE83-B488-4C54-A84E-88C06C1A9EB1}" srcOrd="0" destOrd="0" presId="urn:microsoft.com/office/officeart/2008/layout/LinedList"/>
    <dgm:cxn modelId="{C0823942-0E0B-4D67-90C9-CCBC7ADCF63B}" srcId="{5BEC3878-88D2-4721-B70E-1E6FF557A32B}" destId="{F00DA4EF-7250-47CA-9B54-1CB2A9195D69}" srcOrd="2" destOrd="0" parTransId="{70C375F2-BECC-4040-9E75-335B96A6D261}" sibTransId="{04C62E9E-1203-4843-A6CD-53BD96F703C2}"/>
    <dgm:cxn modelId="{D947CC53-572E-45B5-A362-16382BCB3CA7}" type="presOf" srcId="{3CD8F715-6B86-407B-987B-F013C5149F04}" destId="{D78AB3E3-0DFE-41E0-9EA1-FB5713729040}" srcOrd="0" destOrd="0" presId="urn:microsoft.com/office/officeart/2008/layout/LinedList"/>
    <dgm:cxn modelId="{9262628F-0599-4AC3-A86A-E9073E05501A}" srcId="{5BEC3878-88D2-4721-B70E-1E6FF557A32B}" destId="{3CD8F715-6B86-407B-987B-F013C5149F04}" srcOrd="4" destOrd="0" parTransId="{D3EF7F7A-B870-4B1D-A9C3-0A900B086149}" sibTransId="{96D44506-B06A-42E0-8BBD-1A6D2F6EA39F}"/>
    <dgm:cxn modelId="{F7397195-3FDB-4C08-A106-DC917F060443}" srcId="{5BEC3878-88D2-4721-B70E-1E6FF557A32B}" destId="{35E4DD52-8C4B-4AFA-8890-91875FE28E48}" srcOrd="1" destOrd="0" parTransId="{B43A6720-03BF-4E17-AE4E-9739702D0971}" sibTransId="{EC302E48-1662-4F00-B183-6F7E7826D54F}"/>
    <dgm:cxn modelId="{FAD758A6-AAA6-4EEA-921F-ECB021674D75}" srcId="{5BEC3878-88D2-4721-B70E-1E6FF557A32B}" destId="{8960B74B-2379-4796-B875-8CC35244068F}" srcOrd="5" destOrd="0" parTransId="{4B2C1B03-8037-4E71-B9B1-9AB204B0E9D7}" sibTransId="{47E337DD-57B5-4E6B-BF05-C6F65B489A07}"/>
    <dgm:cxn modelId="{0D13CAB3-7976-4BA0-8966-B78792432764}" type="presOf" srcId="{F00DA4EF-7250-47CA-9B54-1CB2A9195D69}" destId="{787A94F8-8C56-4FF6-BDE4-8459E75E8598}" srcOrd="0" destOrd="0" presId="urn:microsoft.com/office/officeart/2008/layout/LinedList"/>
    <dgm:cxn modelId="{06BD7FD0-A1EB-40B8-BE9F-3FAAE76496DF}" type="presOf" srcId="{047881C9-B10E-450D-B4EA-40DF15E10F1A}" destId="{B4C015D7-21A4-4AEC-ADFB-01AC705E1F54}" srcOrd="0" destOrd="0" presId="urn:microsoft.com/office/officeart/2008/layout/LinedList"/>
    <dgm:cxn modelId="{DD3D2CD5-0D3A-4DCC-8BBA-3E165D31895E}" type="presOf" srcId="{5BEC3878-88D2-4721-B70E-1E6FF557A32B}" destId="{4CEC994D-904F-4741-B3B0-81C8DF80BEE4}" srcOrd="0" destOrd="0" presId="urn:microsoft.com/office/officeart/2008/layout/LinedList"/>
    <dgm:cxn modelId="{CC09B0DE-A366-45B4-B3CF-9E1E12F0EE96}" type="presOf" srcId="{2D912D76-D5E7-4260-B01D-ACBD1EA09CD1}" destId="{B2DE87B0-925F-4B3D-833C-C831EBC5A1BE}" srcOrd="0" destOrd="0" presId="urn:microsoft.com/office/officeart/2008/layout/LinedList"/>
    <dgm:cxn modelId="{77EA2BED-8FAC-4620-9917-4FB0D33CA30C}" type="presOf" srcId="{8960B74B-2379-4796-B875-8CC35244068F}" destId="{3366A6CC-DF4E-4A90-9B90-B1D8073D2664}" srcOrd="0" destOrd="0" presId="urn:microsoft.com/office/officeart/2008/layout/LinedList"/>
    <dgm:cxn modelId="{C8701F84-C9E8-479E-AE96-21D28204CDCE}" type="presParOf" srcId="{4CEC994D-904F-4741-B3B0-81C8DF80BEE4}" destId="{853B0F6E-ECF9-4D77-9540-23B77012C0CC}" srcOrd="0" destOrd="0" presId="urn:microsoft.com/office/officeart/2008/layout/LinedList"/>
    <dgm:cxn modelId="{F6D6E226-42E5-47CD-92EB-5E16718A8013}" type="presParOf" srcId="{4CEC994D-904F-4741-B3B0-81C8DF80BEE4}" destId="{BB45470B-E071-4F9F-B4F9-88BC728004A9}" srcOrd="1" destOrd="0" presId="urn:microsoft.com/office/officeart/2008/layout/LinedList"/>
    <dgm:cxn modelId="{93AF0D87-5899-40EC-B608-5722478AA6D6}" type="presParOf" srcId="{BB45470B-E071-4F9F-B4F9-88BC728004A9}" destId="{B4C015D7-21A4-4AEC-ADFB-01AC705E1F54}" srcOrd="0" destOrd="0" presId="urn:microsoft.com/office/officeart/2008/layout/LinedList"/>
    <dgm:cxn modelId="{6D8C558E-F103-44FA-BA0D-A6A564C96EB7}" type="presParOf" srcId="{BB45470B-E071-4F9F-B4F9-88BC728004A9}" destId="{DF1AC009-7AE2-4E80-8BE0-25725F15354D}" srcOrd="1" destOrd="0" presId="urn:microsoft.com/office/officeart/2008/layout/LinedList"/>
    <dgm:cxn modelId="{6C17C060-E18B-499B-8CC8-4D4AF992B4ED}" type="presParOf" srcId="{4CEC994D-904F-4741-B3B0-81C8DF80BEE4}" destId="{AEBA2A9F-3B47-4258-B271-0FC5A1483842}" srcOrd="2" destOrd="0" presId="urn:microsoft.com/office/officeart/2008/layout/LinedList"/>
    <dgm:cxn modelId="{3E7E0640-AB4E-4D85-BA0C-DFD10D69CF28}" type="presParOf" srcId="{4CEC994D-904F-4741-B3B0-81C8DF80BEE4}" destId="{915E5004-815E-4AE7-9757-56B5DC83E152}" srcOrd="3" destOrd="0" presId="urn:microsoft.com/office/officeart/2008/layout/LinedList"/>
    <dgm:cxn modelId="{B9848A1A-7694-41F3-895C-EAFD2A30B242}" type="presParOf" srcId="{915E5004-815E-4AE7-9757-56B5DC83E152}" destId="{49E2AE83-B488-4C54-A84E-88C06C1A9EB1}" srcOrd="0" destOrd="0" presId="urn:microsoft.com/office/officeart/2008/layout/LinedList"/>
    <dgm:cxn modelId="{5F48D34F-D81A-4AE2-9D83-9E654C17D41C}" type="presParOf" srcId="{915E5004-815E-4AE7-9757-56B5DC83E152}" destId="{13004724-F695-4D63-9877-0CDBCD2E16D2}" srcOrd="1" destOrd="0" presId="urn:microsoft.com/office/officeart/2008/layout/LinedList"/>
    <dgm:cxn modelId="{1A4BFFC4-9FE2-4B8D-9FBC-05F7331CFAAE}" type="presParOf" srcId="{4CEC994D-904F-4741-B3B0-81C8DF80BEE4}" destId="{61BA0DC3-C6B4-4157-9CC8-B69991BD1438}" srcOrd="4" destOrd="0" presId="urn:microsoft.com/office/officeart/2008/layout/LinedList"/>
    <dgm:cxn modelId="{3C8DB44D-76F8-4BB5-820B-F809A42FA300}" type="presParOf" srcId="{4CEC994D-904F-4741-B3B0-81C8DF80BEE4}" destId="{7A7C22F2-5EE7-4A84-8B11-2949C1D99F55}" srcOrd="5" destOrd="0" presId="urn:microsoft.com/office/officeart/2008/layout/LinedList"/>
    <dgm:cxn modelId="{5C1B148E-A0D0-4689-9143-5E99E3C0A1CC}" type="presParOf" srcId="{7A7C22F2-5EE7-4A84-8B11-2949C1D99F55}" destId="{787A94F8-8C56-4FF6-BDE4-8459E75E8598}" srcOrd="0" destOrd="0" presId="urn:microsoft.com/office/officeart/2008/layout/LinedList"/>
    <dgm:cxn modelId="{0A7242E9-4A83-457E-83D8-057CA09BB5AF}" type="presParOf" srcId="{7A7C22F2-5EE7-4A84-8B11-2949C1D99F55}" destId="{24AE284B-2622-48D7-8DD3-1BFF32F26997}" srcOrd="1" destOrd="0" presId="urn:microsoft.com/office/officeart/2008/layout/LinedList"/>
    <dgm:cxn modelId="{A8C171C5-366A-4E6E-9551-A7402F0273E5}" type="presParOf" srcId="{4CEC994D-904F-4741-B3B0-81C8DF80BEE4}" destId="{4C5DF1CE-BC2A-4DD9-9731-EA702955BE43}" srcOrd="6" destOrd="0" presId="urn:microsoft.com/office/officeart/2008/layout/LinedList"/>
    <dgm:cxn modelId="{14ABF78E-0401-481D-9A5E-6025DE8B7FA0}" type="presParOf" srcId="{4CEC994D-904F-4741-B3B0-81C8DF80BEE4}" destId="{4066916A-45B4-4D75-98B0-AE65C28D226B}" srcOrd="7" destOrd="0" presId="urn:microsoft.com/office/officeart/2008/layout/LinedList"/>
    <dgm:cxn modelId="{94D6C6AC-BBBE-4704-9B1D-DC1174D7A2ED}" type="presParOf" srcId="{4066916A-45B4-4D75-98B0-AE65C28D226B}" destId="{B2DE87B0-925F-4B3D-833C-C831EBC5A1BE}" srcOrd="0" destOrd="0" presId="urn:microsoft.com/office/officeart/2008/layout/LinedList"/>
    <dgm:cxn modelId="{AA1EAAB3-D57A-4F18-B631-E96195801C2E}" type="presParOf" srcId="{4066916A-45B4-4D75-98B0-AE65C28D226B}" destId="{D0A3983A-0B55-4A6A-BB64-70B7E956184D}" srcOrd="1" destOrd="0" presId="urn:microsoft.com/office/officeart/2008/layout/LinedList"/>
    <dgm:cxn modelId="{23AC3E67-B61D-4183-8DAE-A537C6DE1611}" type="presParOf" srcId="{4CEC994D-904F-4741-B3B0-81C8DF80BEE4}" destId="{F43C1010-6A10-459F-BAC8-5D81636B89C9}" srcOrd="8" destOrd="0" presId="urn:microsoft.com/office/officeart/2008/layout/LinedList"/>
    <dgm:cxn modelId="{1F85F544-B63B-4C35-9B06-0AF1A86F0342}" type="presParOf" srcId="{4CEC994D-904F-4741-B3B0-81C8DF80BEE4}" destId="{71EDFE4C-7D6C-4E8A-AD6E-9A26CB5F02BA}" srcOrd="9" destOrd="0" presId="urn:microsoft.com/office/officeart/2008/layout/LinedList"/>
    <dgm:cxn modelId="{A169F1D5-11D5-4DE3-9DBE-71EDECC35844}" type="presParOf" srcId="{71EDFE4C-7D6C-4E8A-AD6E-9A26CB5F02BA}" destId="{D78AB3E3-0DFE-41E0-9EA1-FB5713729040}" srcOrd="0" destOrd="0" presId="urn:microsoft.com/office/officeart/2008/layout/LinedList"/>
    <dgm:cxn modelId="{9E8E4E47-74E5-4B3B-9DAF-9D63415C3C27}" type="presParOf" srcId="{71EDFE4C-7D6C-4E8A-AD6E-9A26CB5F02BA}" destId="{BF56157E-984E-4905-BA74-A7E85347E3D1}" srcOrd="1" destOrd="0" presId="urn:microsoft.com/office/officeart/2008/layout/LinedList"/>
    <dgm:cxn modelId="{13BF204B-4BDD-489A-9B16-D1BCCF7684F5}" type="presParOf" srcId="{4CEC994D-904F-4741-B3B0-81C8DF80BEE4}" destId="{7B3AE727-930E-406F-9B12-912A58756D46}" srcOrd="10" destOrd="0" presId="urn:microsoft.com/office/officeart/2008/layout/LinedList"/>
    <dgm:cxn modelId="{7D4CA9A7-357F-46B4-BD61-368F94D074D9}" type="presParOf" srcId="{4CEC994D-904F-4741-B3B0-81C8DF80BEE4}" destId="{1E4588EB-AFEC-4D7A-A94F-620C89418C92}" srcOrd="11" destOrd="0" presId="urn:microsoft.com/office/officeart/2008/layout/LinedList"/>
    <dgm:cxn modelId="{D9C54D7A-49E8-4594-9424-F6CCED22D775}" type="presParOf" srcId="{1E4588EB-AFEC-4D7A-A94F-620C89418C92}" destId="{3366A6CC-DF4E-4A90-9B90-B1D8073D2664}" srcOrd="0" destOrd="0" presId="urn:microsoft.com/office/officeart/2008/layout/LinedList"/>
    <dgm:cxn modelId="{8CD99C01-C1D2-403E-BBA9-CBEE00027565}" type="presParOf" srcId="{1E4588EB-AFEC-4D7A-A94F-620C89418C92}" destId="{B34583D4-99BD-4415-8D3F-EA46A0932B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A089-6BAA-4FB6-B486-40B7AAC59C09}">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48399-9E80-40CB-80E0-13FA130BDFE1}">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Research Associate Professor</a:t>
          </a:r>
          <a:r>
            <a:rPr lang="en-US" sz="2200" kern="1200"/>
            <a:t>, Department of Disability and Human Development, University of Illinois at Chicago</a:t>
          </a:r>
        </a:p>
      </dsp:txBody>
      <dsp:txXfrm>
        <a:off x="0" y="675"/>
        <a:ext cx="6900512" cy="1106957"/>
      </dsp:txXfrm>
    </dsp:sp>
    <dsp:sp modelId="{813C158C-2F8B-43A4-9128-A8ADC4F7B0B9}">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4E1FB-3016-4368-B6E4-37650C76EF3C}">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Co-Chair</a:t>
          </a:r>
          <a:r>
            <a:rPr lang="en-US" sz="2200" kern="1200"/>
            <a:t>, National Task Group on Intellectual Disabilities and Dementia Practices </a:t>
          </a:r>
        </a:p>
      </dsp:txBody>
      <dsp:txXfrm>
        <a:off x="0" y="1107633"/>
        <a:ext cx="6900512" cy="1106957"/>
      </dsp:txXfrm>
    </dsp:sp>
    <dsp:sp modelId="{AA64E74C-EBFE-4EEE-81C3-E826C4590230}">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38225-1797-4946-8E0F-30B0FB827B6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Member, </a:t>
          </a:r>
          <a:r>
            <a:rPr lang="en-US" sz="2200" kern="1200"/>
            <a:t>Federal Advisory Council on Alzheimer’s Research, Care, and Services</a:t>
          </a:r>
        </a:p>
      </dsp:txBody>
      <dsp:txXfrm>
        <a:off x="0" y="2214591"/>
        <a:ext cx="6900512" cy="1106957"/>
      </dsp:txXfrm>
    </dsp:sp>
    <dsp:sp modelId="{21435E3C-04FF-4015-B3B2-FF399192B8F0}">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F477A-81BA-427A-A590-FB745BDCA10B}">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Principal investigator</a:t>
          </a:r>
          <a:r>
            <a:rPr lang="en-US" sz="2200" kern="1200"/>
            <a:t>, Longitudinal study of specialized dementia-related care group homes designed for adults with intellectual disability</a:t>
          </a:r>
        </a:p>
      </dsp:txBody>
      <dsp:txXfrm>
        <a:off x="0" y="3321549"/>
        <a:ext cx="6900512" cy="1106957"/>
      </dsp:txXfrm>
    </dsp:sp>
    <dsp:sp modelId="{94603DD4-9485-49B8-A9FC-89E9929A8B76}">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E73DB-5E17-4AD6-BB2C-6B7F0B54CF2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Formerly, </a:t>
          </a:r>
          <a:r>
            <a:rPr lang="en-US" sz="2200" kern="1200"/>
            <a:t>Director for Aging and Special Populations for the New York State Office for People with Developmental Disabilities</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B0F6E-ECF9-4D77-9540-23B77012C0CC}">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015D7-21A4-4AEC-ADFB-01AC705E1F54}">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Strengthening commitment among stakeholders to lifelong emphasis on health – with the commonality of mitigating dementia</a:t>
          </a:r>
        </a:p>
      </dsp:txBody>
      <dsp:txXfrm>
        <a:off x="0" y="2703"/>
        <a:ext cx="6900512" cy="921789"/>
      </dsp:txXfrm>
    </dsp:sp>
    <dsp:sp modelId="{AEBA2A9F-3B47-4258-B271-0FC5A1483842}">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2AE83-B488-4C54-A84E-88C06C1A9EB1}">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Cross-cutting collaborations across population sectors around intellectual disability and lifelong health focus</a:t>
          </a:r>
        </a:p>
      </dsp:txBody>
      <dsp:txXfrm>
        <a:off x="0" y="924492"/>
        <a:ext cx="6900512" cy="921789"/>
      </dsp:txXfrm>
    </dsp:sp>
    <dsp:sp modelId="{61BA0DC3-C6B4-4157-9CC8-B69991BD1438}">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A94F8-8C56-4FF6-BDE4-8459E75E8598}">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Increasing understanding of lifelong lifestyle and lived experiences on enhancing later-life health and minimization of cognitive impairment</a:t>
          </a:r>
        </a:p>
      </dsp:txBody>
      <dsp:txXfrm>
        <a:off x="0" y="1846281"/>
        <a:ext cx="6900512" cy="921789"/>
      </dsp:txXfrm>
    </dsp:sp>
    <dsp:sp modelId="{4C5DF1CE-BC2A-4DD9-9731-EA702955BE43}">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87B0-925F-4B3D-833C-C831EBC5A1BE}">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Incorporating within practices, policies and regulatory environments emphasis on healthy lifestyle and related practices to affect brain health</a:t>
          </a:r>
        </a:p>
      </dsp:txBody>
      <dsp:txXfrm>
        <a:off x="0" y="2768070"/>
        <a:ext cx="6900512" cy="921789"/>
      </dsp:txXfrm>
    </dsp:sp>
    <dsp:sp modelId="{F43C1010-6A10-459F-BAC8-5D81636B89C9}">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AB3E3-0DFE-41E0-9EA1-FB5713729040}">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Enriching written and oral structures that can serve to inform and enhance positive lifelong practices by persons with intellectual disability</a:t>
          </a:r>
        </a:p>
      </dsp:txBody>
      <dsp:txXfrm>
        <a:off x="0" y="3689859"/>
        <a:ext cx="6900512" cy="921789"/>
      </dsp:txXfrm>
    </dsp:sp>
    <dsp:sp modelId="{7B3AE727-930E-406F-9B12-912A58756D46}">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6A6CC-DF4E-4A90-9B90-B1D8073D2664}">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Incorporating ‘brain health’ into national and state dementia plans</a:t>
          </a:r>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9DAA4-E22F-44F3-848C-FE658EC3D0C8}"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6C4D3-8A6E-4880-8458-D85D2E661328}" type="slidenum">
              <a:rPr lang="en-US" smtClean="0"/>
              <a:t>‹#›</a:t>
            </a:fld>
            <a:endParaRPr lang="en-US"/>
          </a:p>
        </p:txBody>
      </p:sp>
    </p:spTree>
    <p:extLst>
      <p:ext uri="{BB962C8B-B14F-4D97-AF65-F5344CB8AC3E}">
        <p14:creationId xmlns:p14="http://schemas.microsoft.com/office/powerpoint/2010/main" val="363918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HBI-PwIDD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D954D-C1D0-43BC-9735-02A09D39B0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85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6C4D3-8A6E-4880-8458-D85D2E661328}" type="slidenum">
              <a:rPr lang="en-US" smtClean="0"/>
              <a:t>4</a:t>
            </a:fld>
            <a:endParaRPr lang="en-US"/>
          </a:p>
        </p:txBody>
      </p:sp>
    </p:spTree>
    <p:extLst>
      <p:ext uri="{BB962C8B-B14F-4D97-AF65-F5344CB8AC3E}">
        <p14:creationId xmlns:p14="http://schemas.microsoft.com/office/powerpoint/2010/main" val="228665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Oxford study in The Lancet analyzed data from the electronic health records of 236,379 COVID-19 patients from the US-based </a:t>
            </a:r>
            <a:r>
              <a:rPr lang="en-US" dirty="0" err="1"/>
              <a:t>TriNetX</a:t>
            </a:r>
            <a:r>
              <a:rPr lang="en-US" dirty="0"/>
              <a:t> network, which includes more than 81 million people. This group was compared with 105,579 patients diagnosed with influenza and 236,038 patients diagnosed with any respiratory tract infection (including influenza).  Overall, the estimated incidence of being diagnosed with a neurological or mental health disorder following COVID-19 infection was 34%. For 13% of these people, it was their first recorded neurological or psychiatric diagnosis.  </a:t>
            </a:r>
            <a:r>
              <a:rPr lang="en-US" b="1" dirty="0"/>
              <a:t>The most common diagnoses after COVID-19 were anxiety disorders (occurring in 17% of patients), mood disorders (14%), substance misuse disorders (7%), and insomnia (5%). </a:t>
            </a:r>
            <a:r>
              <a:rPr lang="en-US" dirty="0"/>
              <a:t>The incidence of neurological outcomes was lower, including 0.6% for brain </a:t>
            </a:r>
            <a:r>
              <a:rPr lang="en-US" dirty="0" err="1"/>
              <a:t>haemorrhage</a:t>
            </a:r>
            <a:r>
              <a:rPr lang="en-US" dirty="0"/>
              <a:t>, 2.1% for </a:t>
            </a:r>
            <a:r>
              <a:rPr lang="en-US" dirty="0" err="1"/>
              <a:t>ischaemic</a:t>
            </a:r>
            <a:r>
              <a:rPr lang="en-US" dirty="0"/>
              <a:t> stroke, and 0.7% for dementia.  After taking into account underlying health characteristics, such as age, sex, ethnicity and existing health conditions, there was overall a 44% greater risk of neurological and mental health diagnoses after COVID-19 than after flu, and a 16% greater risk after COVID-19 than with respiratory tract infections.</a:t>
            </a:r>
          </a:p>
          <a:p>
            <a:endParaRPr lang="en-US" dirty="0"/>
          </a:p>
          <a:p>
            <a:r>
              <a:rPr lang="en-US" dirty="0"/>
              <a:t>A new study from the United Kingdom found that people who were sick with COVID-19 had a significant chance of developing a psychiatric disorder after recovering.</a:t>
            </a:r>
          </a:p>
          <a:p>
            <a:r>
              <a:rPr lang="en-US" dirty="0"/>
              <a:t>According to the report Trusted Source published in The Lancet on November 9, 18 percent of COVID-19 patients developed a mental health issue — like </a:t>
            </a:r>
            <a:r>
              <a:rPr lang="en-US" b="1" dirty="0"/>
              <a:t>depression, anxiety, or dementia </a:t>
            </a:r>
            <a:r>
              <a:rPr lang="en-US" dirty="0"/>
              <a:t>— within 3 months of diagnosis. Their risk was doubled compared to people who didn’t have COVID-19. Doctors have suspected that COVID-19 was linked to higher rates of mental health problems. </a:t>
            </a:r>
          </a:p>
          <a:p>
            <a:r>
              <a:rPr lang="en-US" dirty="0"/>
              <a:t>A recent survey Trusted Source from Ecuador has also shown that people diagnosed with COVID-19 commonly experience </a:t>
            </a:r>
            <a:r>
              <a:rPr lang="en-US" b="1" dirty="0"/>
              <a:t>anxiety, insomnia, depression, and post-traumatic stress disorder. </a:t>
            </a:r>
          </a:p>
          <a:p>
            <a:r>
              <a:rPr lang="en-US" dirty="0"/>
              <a:t>Though researchers are still working to understand exactly how the new coronavirus impacts not just the mind but brain function, this new research helps to further establish the link. </a:t>
            </a:r>
          </a:p>
          <a:p>
            <a:r>
              <a:rPr lang="en-US" dirty="0"/>
              <a:t>“COVID-19 can result in psychological issues due to both pandemic stress and the physical effects of the</a:t>
            </a:r>
          </a:p>
        </p:txBody>
      </p:sp>
      <p:sp>
        <p:nvSpPr>
          <p:cNvPr id="4" name="Slide Number Placeholder 3"/>
          <p:cNvSpPr>
            <a:spLocks noGrp="1"/>
          </p:cNvSpPr>
          <p:nvPr>
            <p:ph type="sldNum" sz="quarter" idx="5"/>
          </p:nvPr>
        </p:nvSpPr>
        <p:spPr/>
        <p:txBody>
          <a:bodyPr/>
          <a:lstStyle/>
          <a:p>
            <a:fld id="{1946C4D3-8A6E-4880-8458-D85D2E661328}" type="slidenum">
              <a:rPr lang="en-US" smtClean="0"/>
              <a:t>6</a:t>
            </a:fld>
            <a:endParaRPr lang="en-US"/>
          </a:p>
        </p:txBody>
      </p:sp>
    </p:spTree>
    <p:extLst>
      <p:ext uri="{BB962C8B-B14F-4D97-AF65-F5344CB8AC3E}">
        <p14:creationId xmlns:p14="http://schemas.microsoft.com/office/powerpoint/2010/main" val="18191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6C4D3-8A6E-4880-8458-D85D2E661328}" type="slidenum">
              <a:rPr lang="en-US" smtClean="0"/>
              <a:t>7</a:t>
            </a:fld>
            <a:endParaRPr lang="en-US"/>
          </a:p>
        </p:txBody>
      </p:sp>
    </p:spTree>
    <p:extLst>
      <p:ext uri="{BB962C8B-B14F-4D97-AF65-F5344CB8AC3E}">
        <p14:creationId xmlns:p14="http://schemas.microsoft.com/office/powerpoint/2010/main" val="413828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D4FA-94FF-40C2-8A92-8D1735076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A806FE-7578-4BE7-8654-7571C14F6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34AF2E-461F-40DB-8712-3E98565D5824}"/>
              </a:ext>
            </a:extLst>
          </p:cNvPr>
          <p:cNvSpPr>
            <a:spLocks noGrp="1"/>
          </p:cNvSpPr>
          <p:nvPr>
            <p:ph type="dt" sz="half" idx="10"/>
          </p:nvPr>
        </p:nvSpPr>
        <p:spPr/>
        <p:txBody>
          <a:bodyPr/>
          <a:lstStyle/>
          <a:p>
            <a:fld id="{64E505AF-5783-40C5-9F54-EB46BC0FB450}" type="datetime1">
              <a:rPr lang="en-US" smtClean="0"/>
              <a:t>4/30/2021</a:t>
            </a:fld>
            <a:endParaRPr lang="en-US" dirty="0"/>
          </a:p>
        </p:txBody>
      </p:sp>
      <p:sp>
        <p:nvSpPr>
          <p:cNvPr id="5" name="Footer Placeholder 4">
            <a:extLst>
              <a:ext uri="{FF2B5EF4-FFF2-40B4-BE49-F238E27FC236}">
                <a16:creationId xmlns:a16="http://schemas.microsoft.com/office/drawing/2014/main" id="{C2259E55-76C8-4203-A62B-A211F4083B4C}"/>
              </a:ext>
            </a:extLst>
          </p:cNvPr>
          <p:cNvSpPr>
            <a:spLocks noGrp="1"/>
          </p:cNvSpPr>
          <p:nvPr>
            <p:ph type="ftr" sz="quarter" idx="11"/>
          </p:nvPr>
        </p:nvSpPr>
        <p:spPr/>
        <p:txBody>
          <a:bodyPr/>
          <a:lstStyle/>
          <a:p>
            <a:r>
              <a:rPr lang="en-US" dirty="0"/>
              <a:t>Janicki</a:t>
            </a:r>
          </a:p>
        </p:txBody>
      </p:sp>
      <p:sp>
        <p:nvSpPr>
          <p:cNvPr id="6" name="Slide Number Placeholder 5">
            <a:extLst>
              <a:ext uri="{FF2B5EF4-FFF2-40B4-BE49-F238E27FC236}">
                <a16:creationId xmlns:a16="http://schemas.microsoft.com/office/drawing/2014/main" id="{C7523777-6AA5-4B95-A565-5B88944E34A3}"/>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139580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B1AA-A003-410B-976F-B0E4AFF09B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5CC094-FAA7-4E27-9434-49C2FABDD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7BCA1-CED0-494F-8E30-307899037610}"/>
              </a:ext>
            </a:extLst>
          </p:cNvPr>
          <p:cNvSpPr>
            <a:spLocks noGrp="1"/>
          </p:cNvSpPr>
          <p:nvPr>
            <p:ph type="dt" sz="half" idx="10"/>
          </p:nvPr>
        </p:nvSpPr>
        <p:spPr/>
        <p:txBody>
          <a:bodyPr/>
          <a:lstStyle/>
          <a:p>
            <a:fld id="{BA417580-9C72-4A8B-9FB1-72C5DC5CB12E}" type="datetime1">
              <a:rPr lang="en-US" smtClean="0"/>
              <a:t>4/30/2021</a:t>
            </a:fld>
            <a:endParaRPr lang="en-US" dirty="0"/>
          </a:p>
        </p:txBody>
      </p:sp>
      <p:sp>
        <p:nvSpPr>
          <p:cNvPr id="5" name="Footer Placeholder 4">
            <a:extLst>
              <a:ext uri="{FF2B5EF4-FFF2-40B4-BE49-F238E27FC236}">
                <a16:creationId xmlns:a16="http://schemas.microsoft.com/office/drawing/2014/main" id="{16CE46B2-7251-40D2-83E6-A1DAA1ED2CFF}"/>
              </a:ext>
            </a:extLst>
          </p:cNvPr>
          <p:cNvSpPr>
            <a:spLocks noGrp="1"/>
          </p:cNvSpPr>
          <p:nvPr>
            <p:ph type="ftr" sz="quarter" idx="11"/>
          </p:nvPr>
        </p:nvSpPr>
        <p:spPr/>
        <p:txBody>
          <a:bodyPr/>
          <a:lstStyle/>
          <a:p>
            <a:r>
              <a:rPr lang="en-US" dirty="0"/>
              <a:t>Janicki</a:t>
            </a:r>
          </a:p>
        </p:txBody>
      </p:sp>
      <p:sp>
        <p:nvSpPr>
          <p:cNvPr id="6" name="Slide Number Placeholder 5">
            <a:extLst>
              <a:ext uri="{FF2B5EF4-FFF2-40B4-BE49-F238E27FC236}">
                <a16:creationId xmlns:a16="http://schemas.microsoft.com/office/drawing/2014/main" id="{8968DA25-A748-4066-AA35-BEA7C219D176}"/>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394262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00CD7-1E69-40A6-A786-F9FA06DB9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614B98-3A60-4BBD-B45F-0750113C6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3920D-5540-458B-ACE3-76F255A785D7}"/>
              </a:ext>
            </a:extLst>
          </p:cNvPr>
          <p:cNvSpPr>
            <a:spLocks noGrp="1"/>
          </p:cNvSpPr>
          <p:nvPr>
            <p:ph type="dt" sz="half" idx="10"/>
          </p:nvPr>
        </p:nvSpPr>
        <p:spPr/>
        <p:txBody>
          <a:bodyPr/>
          <a:lstStyle/>
          <a:p>
            <a:fld id="{F1393CE8-5364-49B5-BDD4-8CA03F832486}" type="datetime1">
              <a:rPr lang="en-US" smtClean="0"/>
              <a:t>4/30/2021</a:t>
            </a:fld>
            <a:endParaRPr lang="en-US" dirty="0"/>
          </a:p>
        </p:txBody>
      </p:sp>
      <p:sp>
        <p:nvSpPr>
          <p:cNvPr id="5" name="Footer Placeholder 4">
            <a:extLst>
              <a:ext uri="{FF2B5EF4-FFF2-40B4-BE49-F238E27FC236}">
                <a16:creationId xmlns:a16="http://schemas.microsoft.com/office/drawing/2014/main" id="{20456161-8DAD-43FA-BC7C-2EFF60BE5C89}"/>
              </a:ext>
            </a:extLst>
          </p:cNvPr>
          <p:cNvSpPr>
            <a:spLocks noGrp="1"/>
          </p:cNvSpPr>
          <p:nvPr>
            <p:ph type="ftr" sz="quarter" idx="11"/>
          </p:nvPr>
        </p:nvSpPr>
        <p:spPr/>
        <p:txBody>
          <a:bodyPr/>
          <a:lstStyle/>
          <a:p>
            <a:r>
              <a:rPr lang="en-US" dirty="0"/>
              <a:t>Janicki</a:t>
            </a:r>
          </a:p>
        </p:txBody>
      </p:sp>
      <p:sp>
        <p:nvSpPr>
          <p:cNvPr id="6" name="Slide Number Placeholder 5">
            <a:extLst>
              <a:ext uri="{FF2B5EF4-FFF2-40B4-BE49-F238E27FC236}">
                <a16:creationId xmlns:a16="http://schemas.microsoft.com/office/drawing/2014/main" id="{AF4D9EF0-E1FE-4701-B7ED-79CCBF300BC7}"/>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84036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27B8-2CF3-4125-9053-2A21E7203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13D6F-C61B-4A26-A4E5-4269A0E86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32424-0602-4266-8C5E-F97DBE16234F}"/>
              </a:ext>
            </a:extLst>
          </p:cNvPr>
          <p:cNvSpPr>
            <a:spLocks noGrp="1"/>
          </p:cNvSpPr>
          <p:nvPr>
            <p:ph type="dt" sz="half" idx="10"/>
          </p:nvPr>
        </p:nvSpPr>
        <p:spPr/>
        <p:txBody>
          <a:bodyPr/>
          <a:lstStyle/>
          <a:p>
            <a:fld id="{5398D705-7761-4674-87DF-15BB9B6767F7}" type="datetime1">
              <a:rPr lang="en-US" smtClean="0"/>
              <a:t>4/30/2021</a:t>
            </a:fld>
            <a:endParaRPr lang="en-US" dirty="0"/>
          </a:p>
        </p:txBody>
      </p:sp>
      <p:sp>
        <p:nvSpPr>
          <p:cNvPr id="5" name="Footer Placeholder 4">
            <a:extLst>
              <a:ext uri="{FF2B5EF4-FFF2-40B4-BE49-F238E27FC236}">
                <a16:creationId xmlns:a16="http://schemas.microsoft.com/office/drawing/2014/main" id="{8E2921BF-71D1-4E80-BC49-1110940D8F86}"/>
              </a:ext>
            </a:extLst>
          </p:cNvPr>
          <p:cNvSpPr>
            <a:spLocks noGrp="1"/>
          </p:cNvSpPr>
          <p:nvPr>
            <p:ph type="ftr" sz="quarter" idx="11"/>
          </p:nvPr>
        </p:nvSpPr>
        <p:spPr/>
        <p:txBody>
          <a:bodyPr/>
          <a:lstStyle/>
          <a:p>
            <a:r>
              <a:rPr lang="en-US" dirty="0"/>
              <a:t>Janicki</a:t>
            </a:r>
          </a:p>
        </p:txBody>
      </p:sp>
      <p:sp>
        <p:nvSpPr>
          <p:cNvPr id="6" name="Slide Number Placeholder 5">
            <a:extLst>
              <a:ext uri="{FF2B5EF4-FFF2-40B4-BE49-F238E27FC236}">
                <a16:creationId xmlns:a16="http://schemas.microsoft.com/office/drawing/2014/main" id="{470D6E39-D899-4042-8B36-B2728F971773}"/>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251611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C87F-03C3-4235-88B6-D3C2792B9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4BEE1B-7308-4E1D-8619-3DEBE5AD2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1EFBC-3240-463F-B7A1-C2F7CED4B607}"/>
              </a:ext>
            </a:extLst>
          </p:cNvPr>
          <p:cNvSpPr>
            <a:spLocks noGrp="1"/>
          </p:cNvSpPr>
          <p:nvPr>
            <p:ph type="dt" sz="half" idx="10"/>
          </p:nvPr>
        </p:nvSpPr>
        <p:spPr/>
        <p:txBody>
          <a:bodyPr/>
          <a:lstStyle/>
          <a:p>
            <a:fld id="{E7EBC9C8-A369-48DF-A0AD-81E300AF8604}" type="datetime1">
              <a:rPr lang="en-US" smtClean="0"/>
              <a:t>4/30/2021</a:t>
            </a:fld>
            <a:endParaRPr lang="en-US" dirty="0"/>
          </a:p>
        </p:txBody>
      </p:sp>
      <p:sp>
        <p:nvSpPr>
          <p:cNvPr id="5" name="Footer Placeholder 4">
            <a:extLst>
              <a:ext uri="{FF2B5EF4-FFF2-40B4-BE49-F238E27FC236}">
                <a16:creationId xmlns:a16="http://schemas.microsoft.com/office/drawing/2014/main" id="{7D941954-3DA7-4D3B-9303-21FB38096C17}"/>
              </a:ext>
            </a:extLst>
          </p:cNvPr>
          <p:cNvSpPr>
            <a:spLocks noGrp="1"/>
          </p:cNvSpPr>
          <p:nvPr>
            <p:ph type="ftr" sz="quarter" idx="11"/>
          </p:nvPr>
        </p:nvSpPr>
        <p:spPr/>
        <p:txBody>
          <a:bodyPr/>
          <a:lstStyle/>
          <a:p>
            <a:r>
              <a:rPr lang="en-US" dirty="0"/>
              <a:t>Janicki</a:t>
            </a:r>
          </a:p>
        </p:txBody>
      </p:sp>
      <p:sp>
        <p:nvSpPr>
          <p:cNvPr id="6" name="Slide Number Placeholder 5">
            <a:extLst>
              <a:ext uri="{FF2B5EF4-FFF2-40B4-BE49-F238E27FC236}">
                <a16:creationId xmlns:a16="http://schemas.microsoft.com/office/drawing/2014/main" id="{260E9861-EFD9-45C5-9C92-DEFE05FEF2D4}"/>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342160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6186-2E8E-4904-A2C1-BFF14CF0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50333-D7CF-4D12-AE7E-615896057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FF9DB-63DF-40E9-85AE-3B804078F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91C351-625A-4336-99E6-EBB76013D598}"/>
              </a:ext>
            </a:extLst>
          </p:cNvPr>
          <p:cNvSpPr>
            <a:spLocks noGrp="1"/>
          </p:cNvSpPr>
          <p:nvPr>
            <p:ph type="dt" sz="half" idx="10"/>
          </p:nvPr>
        </p:nvSpPr>
        <p:spPr/>
        <p:txBody>
          <a:bodyPr/>
          <a:lstStyle/>
          <a:p>
            <a:fld id="{EF05E72E-FF55-4363-B1D2-D1E164FD78AB}" type="datetime1">
              <a:rPr lang="en-US" smtClean="0"/>
              <a:t>4/30/2021</a:t>
            </a:fld>
            <a:endParaRPr lang="en-US" dirty="0"/>
          </a:p>
        </p:txBody>
      </p:sp>
      <p:sp>
        <p:nvSpPr>
          <p:cNvPr id="6" name="Footer Placeholder 5">
            <a:extLst>
              <a:ext uri="{FF2B5EF4-FFF2-40B4-BE49-F238E27FC236}">
                <a16:creationId xmlns:a16="http://schemas.microsoft.com/office/drawing/2014/main" id="{ED8E284E-B8FC-4C55-B792-09E5287A7757}"/>
              </a:ext>
            </a:extLst>
          </p:cNvPr>
          <p:cNvSpPr>
            <a:spLocks noGrp="1"/>
          </p:cNvSpPr>
          <p:nvPr>
            <p:ph type="ftr" sz="quarter" idx="11"/>
          </p:nvPr>
        </p:nvSpPr>
        <p:spPr/>
        <p:txBody>
          <a:bodyPr/>
          <a:lstStyle/>
          <a:p>
            <a:r>
              <a:rPr lang="en-US" dirty="0"/>
              <a:t>Janicki</a:t>
            </a:r>
          </a:p>
        </p:txBody>
      </p:sp>
      <p:sp>
        <p:nvSpPr>
          <p:cNvPr id="7" name="Slide Number Placeholder 6">
            <a:extLst>
              <a:ext uri="{FF2B5EF4-FFF2-40B4-BE49-F238E27FC236}">
                <a16:creationId xmlns:a16="http://schemas.microsoft.com/office/drawing/2014/main" id="{33E34B36-E209-423B-A9F5-F694DC8878A8}"/>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300864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4C7C-9F26-4E33-8A8E-C50065489C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D1356A-0B15-47A3-9B4E-8E21C6F28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7DCB41-B67B-4E46-8AD2-8E667F69AC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20C608-FD71-42F9-8B45-FC096697C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567A4-EB0B-477E-84D5-F396B584E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3BDABB-2789-4A01-85B3-598583F9A021}"/>
              </a:ext>
            </a:extLst>
          </p:cNvPr>
          <p:cNvSpPr>
            <a:spLocks noGrp="1"/>
          </p:cNvSpPr>
          <p:nvPr>
            <p:ph type="dt" sz="half" idx="10"/>
          </p:nvPr>
        </p:nvSpPr>
        <p:spPr/>
        <p:txBody>
          <a:bodyPr/>
          <a:lstStyle/>
          <a:p>
            <a:fld id="{FEAF288D-F727-4014-B947-7B759B35FB47}" type="datetime1">
              <a:rPr lang="en-US" smtClean="0"/>
              <a:t>4/30/2021</a:t>
            </a:fld>
            <a:endParaRPr lang="en-US" dirty="0"/>
          </a:p>
        </p:txBody>
      </p:sp>
      <p:sp>
        <p:nvSpPr>
          <p:cNvPr id="8" name="Footer Placeholder 7">
            <a:extLst>
              <a:ext uri="{FF2B5EF4-FFF2-40B4-BE49-F238E27FC236}">
                <a16:creationId xmlns:a16="http://schemas.microsoft.com/office/drawing/2014/main" id="{11DD4FFE-189E-41C0-862E-886205AF9759}"/>
              </a:ext>
            </a:extLst>
          </p:cNvPr>
          <p:cNvSpPr>
            <a:spLocks noGrp="1"/>
          </p:cNvSpPr>
          <p:nvPr>
            <p:ph type="ftr" sz="quarter" idx="11"/>
          </p:nvPr>
        </p:nvSpPr>
        <p:spPr/>
        <p:txBody>
          <a:bodyPr/>
          <a:lstStyle/>
          <a:p>
            <a:r>
              <a:rPr lang="en-US" dirty="0"/>
              <a:t>Janicki</a:t>
            </a:r>
          </a:p>
        </p:txBody>
      </p:sp>
      <p:sp>
        <p:nvSpPr>
          <p:cNvPr id="9" name="Slide Number Placeholder 8">
            <a:extLst>
              <a:ext uri="{FF2B5EF4-FFF2-40B4-BE49-F238E27FC236}">
                <a16:creationId xmlns:a16="http://schemas.microsoft.com/office/drawing/2014/main" id="{52D246A2-6D4F-485A-B1FD-1A0397CCEF37}"/>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229844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4DF7-0EB5-4257-83C6-109A303C3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9CA77-031C-47EB-8468-673C288F9E4B}"/>
              </a:ext>
            </a:extLst>
          </p:cNvPr>
          <p:cNvSpPr>
            <a:spLocks noGrp="1"/>
          </p:cNvSpPr>
          <p:nvPr>
            <p:ph type="dt" sz="half" idx="10"/>
          </p:nvPr>
        </p:nvSpPr>
        <p:spPr/>
        <p:txBody>
          <a:bodyPr/>
          <a:lstStyle/>
          <a:p>
            <a:fld id="{3E4DFDB8-E56E-4B61-814F-2EB2267BC39D}" type="datetime1">
              <a:rPr lang="en-US" smtClean="0"/>
              <a:t>4/30/2021</a:t>
            </a:fld>
            <a:endParaRPr lang="en-US" dirty="0"/>
          </a:p>
        </p:txBody>
      </p:sp>
      <p:sp>
        <p:nvSpPr>
          <p:cNvPr id="4" name="Footer Placeholder 3">
            <a:extLst>
              <a:ext uri="{FF2B5EF4-FFF2-40B4-BE49-F238E27FC236}">
                <a16:creationId xmlns:a16="http://schemas.microsoft.com/office/drawing/2014/main" id="{CB73889D-B361-4764-A3B6-8D7107B284E8}"/>
              </a:ext>
            </a:extLst>
          </p:cNvPr>
          <p:cNvSpPr>
            <a:spLocks noGrp="1"/>
          </p:cNvSpPr>
          <p:nvPr>
            <p:ph type="ftr" sz="quarter" idx="11"/>
          </p:nvPr>
        </p:nvSpPr>
        <p:spPr/>
        <p:txBody>
          <a:bodyPr/>
          <a:lstStyle/>
          <a:p>
            <a:r>
              <a:rPr lang="en-US" dirty="0"/>
              <a:t>Janicki</a:t>
            </a:r>
          </a:p>
        </p:txBody>
      </p:sp>
      <p:sp>
        <p:nvSpPr>
          <p:cNvPr id="5" name="Slide Number Placeholder 4">
            <a:extLst>
              <a:ext uri="{FF2B5EF4-FFF2-40B4-BE49-F238E27FC236}">
                <a16:creationId xmlns:a16="http://schemas.microsoft.com/office/drawing/2014/main" id="{45B11059-4DEF-41C9-8A49-B1257140E0EE}"/>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91297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41182-9C1E-4BBE-A1B2-1331B6DD7AAC}"/>
              </a:ext>
            </a:extLst>
          </p:cNvPr>
          <p:cNvSpPr>
            <a:spLocks noGrp="1"/>
          </p:cNvSpPr>
          <p:nvPr>
            <p:ph type="dt" sz="half" idx="10"/>
          </p:nvPr>
        </p:nvSpPr>
        <p:spPr/>
        <p:txBody>
          <a:bodyPr/>
          <a:lstStyle/>
          <a:p>
            <a:fld id="{B8BFD689-B74B-47BC-9D86-591D55C676B8}" type="datetime1">
              <a:rPr lang="en-US" smtClean="0"/>
              <a:t>4/30/2021</a:t>
            </a:fld>
            <a:endParaRPr lang="en-US" dirty="0"/>
          </a:p>
        </p:txBody>
      </p:sp>
      <p:sp>
        <p:nvSpPr>
          <p:cNvPr id="3" name="Footer Placeholder 2">
            <a:extLst>
              <a:ext uri="{FF2B5EF4-FFF2-40B4-BE49-F238E27FC236}">
                <a16:creationId xmlns:a16="http://schemas.microsoft.com/office/drawing/2014/main" id="{904DD32F-C415-49FD-A4D7-9CF1D47598AC}"/>
              </a:ext>
            </a:extLst>
          </p:cNvPr>
          <p:cNvSpPr>
            <a:spLocks noGrp="1"/>
          </p:cNvSpPr>
          <p:nvPr>
            <p:ph type="ftr" sz="quarter" idx="11"/>
          </p:nvPr>
        </p:nvSpPr>
        <p:spPr/>
        <p:txBody>
          <a:bodyPr/>
          <a:lstStyle/>
          <a:p>
            <a:r>
              <a:rPr lang="en-US" dirty="0"/>
              <a:t>Janicki</a:t>
            </a:r>
          </a:p>
        </p:txBody>
      </p:sp>
      <p:sp>
        <p:nvSpPr>
          <p:cNvPr id="4" name="Slide Number Placeholder 3">
            <a:extLst>
              <a:ext uri="{FF2B5EF4-FFF2-40B4-BE49-F238E27FC236}">
                <a16:creationId xmlns:a16="http://schemas.microsoft.com/office/drawing/2014/main" id="{A57A5DFF-7AFD-4E17-A44A-FAE3A94E2947}"/>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7440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B9DA-7DAD-4CFD-8CC1-CF9EE71F3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FF7D5A-C2A9-45FC-B317-35ACE4E3F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CCBF6A-55E4-46F9-9638-643AC7C2E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7F0F7-AE3C-406E-B73D-2ED9094DE9E0}"/>
              </a:ext>
            </a:extLst>
          </p:cNvPr>
          <p:cNvSpPr>
            <a:spLocks noGrp="1"/>
          </p:cNvSpPr>
          <p:nvPr>
            <p:ph type="dt" sz="half" idx="10"/>
          </p:nvPr>
        </p:nvSpPr>
        <p:spPr/>
        <p:txBody>
          <a:bodyPr/>
          <a:lstStyle/>
          <a:p>
            <a:fld id="{ABD36915-76C9-40DD-86D0-E7DC1D739C64}" type="datetime1">
              <a:rPr lang="en-US" smtClean="0"/>
              <a:t>4/30/2021</a:t>
            </a:fld>
            <a:endParaRPr lang="en-US" dirty="0"/>
          </a:p>
        </p:txBody>
      </p:sp>
      <p:sp>
        <p:nvSpPr>
          <p:cNvPr id="6" name="Footer Placeholder 5">
            <a:extLst>
              <a:ext uri="{FF2B5EF4-FFF2-40B4-BE49-F238E27FC236}">
                <a16:creationId xmlns:a16="http://schemas.microsoft.com/office/drawing/2014/main" id="{16A61501-FF0E-41E9-8A29-4C26B2A0DD56}"/>
              </a:ext>
            </a:extLst>
          </p:cNvPr>
          <p:cNvSpPr>
            <a:spLocks noGrp="1"/>
          </p:cNvSpPr>
          <p:nvPr>
            <p:ph type="ftr" sz="quarter" idx="11"/>
          </p:nvPr>
        </p:nvSpPr>
        <p:spPr/>
        <p:txBody>
          <a:bodyPr/>
          <a:lstStyle/>
          <a:p>
            <a:r>
              <a:rPr lang="en-US" dirty="0"/>
              <a:t>Janicki</a:t>
            </a:r>
          </a:p>
        </p:txBody>
      </p:sp>
      <p:sp>
        <p:nvSpPr>
          <p:cNvPr id="7" name="Slide Number Placeholder 6">
            <a:extLst>
              <a:ext uri="{FF2B5EF4-FFF2-40B4-BE49-F238E27FC236}">
                <a16:creationId xmlns:a16="http://schemas.microsoft.com/office/drawing/2014/main" id="{C9720D82-05FB-4FFE-85EB-344695E5D3DE}"/>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394490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BE2A-B0F3-41D1-B6AF-9816BABB5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AFEBC2-6A05-454B-9BAD-27C4F4645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8C0570B-F8BA-4519-AE5E-2E50A2523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E4EB6-5844-4EB6-8394-744EA79F83AF}"/>
              </a:ext>
            </a:extLst>
          </p:cNvPr>
          <p:cNvSpPr>
            <a:spLocks noGrp="1"/>
          </p:cNvSpPr>
          <p:nvPr>
            <p:ph type="dt" sz="half" idx="10"/>
          </p:nvPr>
        </p:nvSpPr>
        <p:spPr/>
        <p:txBody>
          <a:bodyPr/>
          <a:lstStyle/>
          <a:p>
            <a:fld id="{4B2BE462-D8A7-4BDC-A026-487127758BD9}" type="datetime1">
              <a:rPr lang="en-US" smtClean="0"/>
              <a:t>4/30/2021</a:t>
            </a:fld>
            <a:endParaRPr lang="en-US" dirty="0"/>
          </a:p>
        </p:txBody>
      </p:sp>
      <p:sp>
        <p:nvSpPr>
          <p:cNvPr id="6" name="Footer Placeholder 5">
            <a:extLst>
              <a:ext uri="{FF2B5EF4-FFF2-40B4-BE49-F238E27FC236}">
                <a16:creationId xmlns:a16="http://schemas.microsoft.com/office/drawing/2014/main" id="{70685F20-FB43-4672-9C82-CE0E9828ECEB}"/>
              </a:ext>
            </a:extLst>
          </p:cNvPr>
          <p:cNvSpPr>
            <a:spLocks noGrp="1"/>
          </p:cNvSpPr>
          <p:nvPr>
            <p:ph type="ftr" sz="quarter" idx="11"/>
          </p:nvPr>
        </p:nvSpPr>
        <p:spPr/>
        <p:txBody>
          <a:bodyPr/>
          <a:lstStyle/>
          <a:p>
            <a:r>
              <a:rPr lang="en-US" dirty="0"/>
              <a:t>Janicki</a:t>
            </a:r>
          </a:p>
        </p:txBody>
      </p:sp>
      <p:sp>
        <p:nvSpPr>
          <p:cNvPr id="7" name="Slide Number Placeholder 6">
            <a:extLst>
              <a:ext uri="{FF2B5EF4-FFF2-40B4-BE49-F238E27FC236}">
                <a16:creationId xmlns:a16="http://schemas.microsoft.com/office/drawing/2014/main" id="{256D7B23-3DBD-49A2-85FF-D0D27615A70C}"/>
              </a:ext>
            </a:extLst>
          </p:cNvPr>
          <p:cNvSpPr>
            <a:spLocks noGrp="1"/>
          </p:cNvSpPr>
          <p:nvPr>
            <p:ph type="sldNum" sz="quarter" idx="12"/>
          </p:nvPr>
        </p:nvSpPr>
        <p:spPr/>
        <p:txBody>
          <a:bodyPr/>
          <a:lstStyle/>
          <a:p>
            <a:fld id="{9B1B0DA0-B27C-45BE-89FB-54E8BAEE2714}" type="slidenum">
              <a:rPr lang="en-US" smtClean="0"/>
              <a:t>‹#›</a:t>
            </a:fld>
            <a:endParaRPr lang="en-US" dirty="0"/>
          </a:p>
        </p:txBody>
      </p:sp>
    </p:spTree>
    <p:extLst>
      <p:ext uri="{BB962C8B-B14F-4D97-AF65-F5344CB8AC3E}">
        <p14:creationId xmlns:p14="http://schemas.microsoft.com/office/powerpoint/2010/main" val="281464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69CE7-386A-43E3-BF5E-C855B23DA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CA7B9-82D1-4292-8BD6-C08E31E1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457AC-980C-4222-9D13-7E71396FE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F1330-885A-434B-9FDF-69A461A924A9}" type="datetime1">
              <a:rPr lang="en-US" smtClean="0"/>
              <a:t>4/30/2021</a:t>
            </a:fld>
            <a:endParaRPr lang="en-US" dirty="0"/>
          </a:p>
        </p:txBody>
      </p:sp>
      <p:sp>
        <p:nvSpPr>
          <p:cNvPr id="5" name="Footer Placeholder 4">
            <a:extLst>
              <a:ext uri="{FF2B5EF4-FFF2-40B4-BE49-F238E27FC236}">
                <a16:creationId xmlns:a16="http://schemas.microsoft.com/office/drawing/2014/main" id="{C886C50A-434B-4EB9-9B66-25128D1F1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Janicki</a:t>
            </a:r>
          </a:p>
        </p:txBody>
      </p:sp>
      <p:sp>
        <p:nvSpPr>
          <p:cNvPr id="6" name="Slide Number Placeholder 5">
            <a:extLst>
              <a:ext uri="{FF2B5EF4-FFF2-40B4-BE49-F238E27FC236}">
                <a16:creationId xmlns:a16="http://schemas.microsoft.com/office/drawing/2014/main" id="{C937C376-D0DB-4E80-AC12-4CE25A5EC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B0DA0-B27C-45BE-89FB-54E8BAEE2714}" type="slidenum">
              <a:rPr lang="en-US" smtClean="0"/>
              <a:t>‹#›</a:t>
            </a:fld>
            <a:endParaRPr lang="en-US" dirty="0"/>
          </a:p>
        </p:txBody>
      </p:sp>
    </p:spTree>
    <p:extLst>
      <p:ext uri="{BB962C8B-B14F-4D97-AF65-F5344CB8AC3E}">
        <p14:creationId xmlns:p14="http://schemas.microsoft.com/office/powerpoint/2010/main" val="2467164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hs.uic.edu/disability-human-development/coronavirus-disease-covid-19-resources/" TargetMode="External"/><Relationship Id="rId4" Type="http://schemas.openxmlformats.org/officeDocument/2006/relationships/hyperlink" Target="https://www.the-ntg.or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E8A3F-71DD-405A-B124-B1EFB03CBCDC}"/>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sz="4200" kern="1200">
                <a:solidFill>
                  <a:schemeClr val="tx1"/>
                </a:solidFill>
                <a:latin typeface="+mj-lt"/>
                <a:ea typeface="+mj-ea"/>
                <a:cs typeface="+mj-cs"/>
              </a:rPr>
              <a:t>Healthy Brain Initiative for People with Intellectual and Developmental Disabilities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1177DB-3ADB-49FB-9E1A-CAB46598945B}"/>
              </a:ext>
            </a:extLst>
          </p:cNvPr>
          <p:cNvSpPr>
            <a:spLocks noGrp="1"/>
          </p:cNvSpPr>
          <p:nvPr>
            <p:ph type="subTitle" idx="1"/>
          </p:nvPr>
        </p:nvSpPr>
        <p:spPr>
          <a:xfrm>
            <a:off x="5126418" y="552091"/>
            <a:ext cx="6224335" cy="5431536"/>
          </a:xfrm>
        </p:spPr>
        <p:txBody>
          <a:bodyPr vert="horz" lIns="91440" tIns="45720" rIns="91440" bIns="45720" rtlCol="0" anchor="ctr">
            <a:normAutofit/>
          </a:bodyPr>
          <a:lstStyle/>
          <a:p>
            <a:pPr algn="l"/>
            <a:r>
              <a:rPr lang="en-US" sz="2200" dirty="0"/>
              <a:t>Matthew P. Janicki, Ph.D.</a:t>
            </a:r>
          </a:p>
          <a:p>
            <a:pPr algn="l"/>
            <a:r>
              <a:rPr lang="en-US" sz="2200" dirty="0"/>
              <a:t>University of Illinois at Chicago and the National Task Group on Intellectual Disabilities and Dementia Practices</a:t>
            </a:r>
          </a:p>
          <a:p>
            <a:pPr algn="l"/>
            <a:r>
              <a:rPr lang="en-US" sz="2200" dirty="0"/>
              <a:t>mjanicki@uic.edu</a:t>
            </a:r>
          </a:p>
          <a:p>
            <a:pPr algn="l"/>
            <a:endParaRPr lang="en-US" sz="2200" dirty="0"/>
          </a:p>
          <a:p>
            <a:pPr algn="l"/>
            <a:r>
              <a:rPr lang="en-US" sz="2200" dirty="0"/>
              <a:t>Webinar segment</a:t>
            </a:r>
          </a:p>
          <a:p>
            <a:pPr algn="l"/>
            <a:r>
              <a:rPr lang="en-US" sz="2200" dirty="0"/>
              <a:t>May 4, 2021</a:t>
            </a:r>
          </a:p>
        </p:txBody>
      </p:sp>
    </p:spTree>
    <p:extLst>
      <p:ext uri="{BB962C8B-B14F-4D97-AF65-F5344CB8AC3E}">
        <p14:creationId xmlns:p14="http://schemas.microsoft.com/office/powerpoint/2010/main" val="318353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20FD4-6D2E-4310-8A66-9496E33DF6D3}"/>
              </a:ext>
            </a:extLst>
          </p:cNvPr>
          <p:cNvSpPr>
            <a:spLocks noGrp="1"/>
          </p:cNvSpPr>
          <p:nvPr>
            <p:ph type="title"/>
          </p:nvPr>
        </p:nvSpPr>
        <p:spPr>
          <a:xfrm>
            <a:off x="635000" y="640823"/>
            <a:ext cx="3418659" cy="5583148"/>
          </a:xfrm>
        </p:spPr>
        <p:txBody>
          <a:bodyPr anchor="ctr">
            <a:normAutofit/>
          </a:bodyPr>
          <a:lstStyle/>
          <a:p>
            <a:r>
              <a:rPr lang="en-US" sz="5000"/>
              <a:t>Speaker Background</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6EC8DBF-9D90-4E9B-A3D5-B5ACAC3DF4D9}"/>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Janicki</a:t>
            </a:r>
          </a:p>
        </p:txBody>
      </p:sp>
      <p:sp>
        <p:nvSpPr>
          <p:cNvPr id="5" name="Slide Number Placeholder 4">
            <a:extLst>
              <a:ext uri="{FF2B5EF4-FFF2-40B4-BE49-F238E27FC236}">
                <a16:creationId xmlns:a16="http://schemas.microsoft.com/office/drawing/2014/main" id="{14167ACB-0585-4CF0-B608-845B6E619373}"/>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B1B0DA0-B27C-45BE-89FB-54E8BAEE2714}"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3481BD6B-FBB5-48FB-9B61-B5C4F2B5281E}"/>
              </a:ext>
            </a:extLst>
          </p:cNvPr>
          <p:cNvGraphicFramePr>
            <a:graphicFrameLocks noGrp="1"/>
          </p:cNvGraphicFramePr>
          <p:nvPr>
            <p:ph idx="1"/>
            <p:extLst>
              <p:ext uri="{D42A27DB-BD31-4B8C-83A1-F6EECF244321}">
                <p14:modId xmlns:p14="http://schemas.microsoft.com/office/powerpoint/2010/main" val="22166655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16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923E-D45D-8D4C-BD34-CF95B4F97344}"/>
              </a:ext>
            </a:extLst>
          </p:cNvPr>
          <p:cNvSpPr>
            <a:spLocks noGrp="1"/>
          </p:cNvSpPr>
          <p:nvPr>
            <p:ph type="title"/>
          </p:nvPr>
        </p:nvSpPr>
        <p:spPr>
          <a:xfrm>
            <a:off x="819949" y="509053"/>
            <a:ext cx="6211046" cy="1205821"/>
          </a:xfrm>
        </p:spPr>
        <p:txBody>
          <a:bodyPr vert="horz" lIns="91440" tIns="45720" rIns="91440" bIns="45720" rtlCol="0" anchor="ctr">
            <a:noAutofit/>
          </a:bodyPr>
          <a:lstStyle/>
          <a:p>
            <a:pPr fontAlgn="base"/>
            <a:r>
              <a:rPr lang="en-US" sz="3200" b="1" dirty="0">
                <a:solidFill>
                  <a:schemeClr val="bg2">
                    <a:lumMod val="25000"/>
                  </a:schemeClr>
                </a:solidFill>
              </a:rPr>
              <a:t>National Healthy Brain Initiative for People with Intellectual and Developmental Disabilities</a:t>
            </a:r>
            <a:endParaRPr lang="en-US" sz="3200" dirty="0">
              <a:solidFill>
                <a:schemeClr val="bg2">
                  <a:lumMod val="25000"/>
                </a:schemeClr>
              </a:solidFill>
            </a:endParaRPr>
          </a:p>
        </p:txBody>
      </p:sp>
      <p:sp>
        <p:nvSpPr>
          <p:cNvPr id="6" name="Footer Placeholder 5">
            <a:extLst>
              <a:ext uri="{FF2B5EF4-FFF2-40B4-BE49-F238E27FC236}">
                <a16:creationId xmlns:a16="http://schemas.microsoft.com/office/drawing/2014/main" id="{A8367CEA-89E7-42AC-B219-81A1B16DA6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Janicki</a:t>
            </a:r>
          </a:p>
        </p:txBody>
      </p:sp>
      <p:sp>
        <p:nvSpPr>
          <p:cNvPr id="12" name="Slide Number Placeholder 11">
            <a:extLst>
              <a:ext uri="{FF2B5EF4-FFF2-40B4-BE49-F238E27FC236}">
                <a16:creationId xmlns:a16="http://schemas.microsoft.com/office/drawing/2014/main" id="{B8BB0931-E460-477E-96AA-2686CA1FC6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B0DA0-B27C-45BE-89FB-54E8BAEE27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descr="Text&#10;&#10;Description automatically generated">
            <a:extLst>
              <a:ext uri="{FF2B5EF4-FFF2-40B4-BE49-F238E27FC236}">
                <a16:creationId xmlns:a16="http://schemas.microsoft.com/office/drawing/2014/main" id="{94CBD587-12B1-DC4E-BF1A-1A7E53ED51D4}"/>
              </a:ext>
            </a:extLst>
          </p:cNvPr>
          <p:cNvPicPr>
            <a:picLocks noChangeAspect="1"/>
          </p:cNvPicPr>
          <p:nvPr/>
        </p:nvPicPr>
        <p:blipFill rotWithShape="1">
          <a:blip r:embed="rId3"/>
          <a:srcRect t="10545"/>
          <a:stretch/>
        </p:blipFill>
        <p:spPr>
          <a:xfrm>
            <a:off x="8551236" y="1852068"/>
            <a:ext cx="3343407" cy="904728"/>
          </a:xfrm>
          <a:prstGeom prst="rect">
            <a:avLst/>
          </a:prstGeom>
        </p:spPr>
      </p:pic>
      <p:sp>
        <p:nvSpPr>
          <p:cNvPr id="4" name="Rectangle 3">
            <a:extLst>
              <a:ext uri="{FF2B5EF4-FFF2-40B4-BE49-F238E27FC236}">
                <a16:creationId xmlns:a16="http://schemas.microsoft.com/office/drawing/2014/main" id="{70807864-D421-534A-BCBD-C0AD8752DDC3}"/>
              </a:ext>
            </a:extLst>
          </p:cNvPr>
          <p:cNvSpPr/>
          <p:nvPr/>
        </p:nvSpPr>
        <p:spPr>
          <a:xfrm>
            <a:off x="1047885" y="2194755"/>
            <a:ext cx="6598485" cy="3971973"/>
          </a:xfrm>
          <a:prstGeom prst="rect">
            <a:avLst/>
          </a:prstGeom>
        </p:spPr>
        <p:txBody>
          <a:bodyPr vert="horz" lIns="91440" tIns="45720" rIns="91440" bIns="45720" rtlCol="0">
            <a:no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HBI-PwIDD Projec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 a partnership of the HealthMatters Program and ENGAGE-IL at the University of Illinois at Chicago, and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National</a:t>
            </a:r>
            <a:r>
              <a:rPr kumimoji="0" lang="en-US" sz="1800" b="0" i="1" u="none" strike="noStrike" kern="1200" cap="none" spc="0" normalizeH="0" baseline="0" noProof="0" dirty="0">
                <a:ln>
                  <a:noFill/>
                </a:ln>
                <a:solidFill>
                  <a:srgbClr val="0563C1"/>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Task Group on Intellectual Disabilities and Dementia Practices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(NTG), is charged with creating a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Road Map for Intellectual and Developmental Disabilities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one of three ‘Component B’ grant projects under the CDC’s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National Healthy Brain Initiative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which are charged to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support populations with a high burden of Alzheimer’s disease and other dementias’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by providing for education, and the development, promotion, and implementation of public health strategies to minimize the impact of dementia and which encourage brain health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project collaborates with the CDC’s national BOLD centers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819AE66-A326-1A4B-81AD-E3E630EEE9F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584869" y="4617888"/>
            <a:ext cx="2344944" cy="800615"/>
          </a:xfrm>
          <a:prstGeom prst="rect">
            <a:avLst/>
          </a:prstGeom>
        </p:spPr>
      </p:pic>
      <p:sp>
        <p:nvSpPr>
          <p:cNvPr id="9" name="Rectangle 8">
            <a:extLst>
              <a:ext uri="{FF2B5EF4-FFF2-40B4-BE49-F238E27FC236}">
                <a16:creationId xmlns:a16="http://schemas.microsoft.com/office/drawing/2014/main" id="{98D7BB7B-CF6B-1D45-9729-E9691ED7282F}"/>
              </a:ext>
            </a:extLst>
          </p:cNvPr>
          <p:cNvSpPr/>
          <p:nvPr/>
        </p:nvSpPr>
        <p:spPr>
          <a:xfrm>
            <a:off x="964760" y="6414807"/>
            <a:ext cx="10558916" cy="397032"/>
          </a:xfrm>
          <a:prstGeom prst="rect">
            <a:avLst/>
          </a:prstGeom>
          <a:solidFill>
            <a:schemeClr val="accent1">
              <a:alpha val="7000"/>
            </a:schemeClr>
          </a:solidFill>
        </p:spPr>
        <p:txBody>
          <a:bodyPr wrap="square">
            <a:spAutoFit/>
          </a:bodyPr>
          <a:lstStyle/>
          <a:p>
            <a:pPr marL="0" marR="0" lvl="0" indent="0" algn="l" defTabSz="914400" rtl="0" eaLnBrk="1" fontAlgn="base"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 grant from the Centers for Disease Control and Prevention (CDC), National Center for Chronic Disease Prevention and Health Promotion, The Healthy Brain Initiative Award #1 NU58DP006782-01-00 supported the development of this presentation. Contents are solely the responsibility of the authors and do not represent the official views of CDC.</a:t>
            </a:r>
          </a:p>
        </p:txBody>
      </p:sp>
      <p:sp>
        <p:nvSpPr>
          <p:cNvPr id="10" name="Rectangle 9">
            <a:extLst>
              <a:ext uri="{FF2B5EF4-FFF2-40B4-BE49-F238E27FC236}">
                <a16:creationId xmlns:a16="http://schemas.microsoft.com/office/drawing/2014/main" id="{69EC5E5B-9C0C-D94D-B597-6ECA81C1D899}"/>
              </a:ext>
            </a:extLst>
          </p:cNvPr>
          <p:cNvSpPr/>
          <p:nvPr/>
        </p:nvSpPr>
        <p:spPr>
          <a:xfrm>
            <a:off x="8017350" y="5798916"/>
            <a:ext cx="411479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www.healthmattersprogram.org/hbi-pwidd/</a:t>
            </a:r>
          </a:p>
        </p:txBody>
      </p:sp>
      <p:pic>
        <p:nvPicPr>
          <p:cNvPr id="7" name="Picture 6">
            <a:extLst>
              <a:ext uri="{FF2B5EF4-FFF2-40B4-BE49-F238E27FC236}">
                <a16:creationId xmlns:a16="http://schemas.microsoft.com/office/drawing/2014/main" id="{4BFE252D-236A-4306-9ED5-9FDB83449D59}"/>
              </a:ext>
            </a:extLst>
          </p:cNvPr>
          <p:cNvPicPr>
            <a:picLocks noChangeAspect="1"/>
          </p:cNvPicPr>
          <p:nvPr/>
        </p:nvPicPr>
        <p:blipFill>
          <a:blip r:embed="rId5"/>
          <a:stretch>
            <a:fillRect/>
          </a:stretch>
        </p:blipFill>
        <p:spPr>
          <a:xfrm>
            <a:off x="8411492" y="2947002"/>
            <a:ext cx="3518321" cy="648112"/>
          </a:xfrm>
          <a:prstGeom prst="rect">
            <a:avLst/>
          </a:prstGeom>
        </p:spPr>
      </p:pic>
      <p:pic>
        <p:nvPicPr>
          <p:cNvPr id="11" name="Picture 10">
            <a:extLst>
              <a:ext uri="{FF2B5EF4-FFF2-40B4-BE49-F238E27FC236}">
                <a16:creationId xmlns:a16="http://schemas.microsoft.com/office/drawing/2014/main" id="{EF84E2DF-0778-40EF-9FC7-52F981DAA557}"/>
              </a:ext>
            </a:extLst>
          </p:cNvPr>
          <p:cNvPicPr>
            <a:picLocks noChangeAspect="1"/>
          </p:cNvPicPr>
          <p:nvPr/>
        </p:nvPicPr>
        <p:blipFill rotWithShape="1">
          <a:blip r:embed="rId6"/>
          <a:srcRect l="38763" t="-5058" r="32824" b="-1"/>
          <a:stretch/>
        </p:blipFill>
        <p:spPr>
          <a:xfrm>
            <a:off x="10212353" y="3750131"/>
            <a:ext cx="1863524" cy="800615"/>
          </a:xfrm>
          <a:prstGeom prst="rect">
            <a:avLst/>
          </a:prstGeom>
        </p:spPr>
      </p:pic>
      <p:pic>
        <p:nvPicPr>
          <p:cNvPr id="3" name="Picture 2">
            <a:extLst>
              <a:ext uri="{FF2B5EF4-FFF2-40B4-BE49-F238E27FC236}">
                <a16:creationId xmlns:a16="http://schemas.microsoft.com/office/drawing/2014/main" id="{B6558AF1-FB4D-4224-BB1B-464ADBA453C4}"/>
              </a:ext>
            </a:extLst>
          </p:cNvPr>
          <p:cNvPicPr>
            <a:picLocks noChangeAspect="1"/>
          </p:cNvPicPr>
          <p:nvPr/>
        </p:nvPicPr>
        <p:blipFill>
          <a:blip r:embed="rId7"/>
          <a:stretch>
            <a:fillRect/>
          </a:stretch>
        </p:blipFill>
        <p:spPr>
          <a:xfrm>
            <a:off x="7781612" y="611648"/>
            <a:ext cx="4113031" cy="1000633"/>
          </a:xfrm>
          <a:prstGeom prst="rect">
            <a:avLst/>
          </a:prstGeom>
        </p:spPr>
      </p:pic>
    </p:spTree>
    <p:extLst>
      <p:ext uri="{BB962C8B-B14F-4D97-AF65-F5344CB8AC3E}">
        <p14:creationId xmlns:p14="http://schemas.microsoft.com/office/powerpoint/2010/main" val="62948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94EC0-B8B8-4281-99D3-049D5CFD126B}"/>
              </a:ext>
            </a:extLst>
          </p:cNvPr>
          <p:cNvSpPr>
            <a:spLocks noGrp="1"/>
          </p:cNvSpPr>
          <p:nvPr>
            <p:ph idx="1"/>
          </p:nvPr>
        </p:nvSpPr>
        <p:spPr>
          <a:xfrm>
            <a:off x="419878" y="1483568"/>
            <a:ext cx="5122506" cy="2421912"/>
          </a:xfrm>
        </p:spPr>
        <p:txBody>
          <a:bodyPr>
            <a:normAutofit fontScale="85000" lnSpcReduction="10000"/>
          </a:bodyPr>
          <a:lstStyle/>
          <a:p>
            <a:pPr marL="0" indent="0">
              <a:lnSpc>
                <a:spcPct val="120000"/>
              </a:lnSpc>
              <a:buNone/>
            </a:pPr>
            <a:r>
              <a:rPr lang="en-US" sz="2400" dirty="0"/>
              <a:t>The National Task Group is a national non-profit organization with a charter to ‘advocate, provide technical and clinical assistance, disseminate information, aid with research, and create and provide educational and technical matter related to dementia among adults with intellectual disability’</a:t>
            </a:r>
            <a:endParaRPr lang="en-US" sz="3600" dirty="0"/>
          </a:p>
        </p:txBody>
      </p:sp>
      <p:pic>
        <p:nvPicPr>
          <p:cNvPr id="5" name="Picture 4">
            <a:extLst>
              <a:ext uri="{FF2B5EF4-FFF2-40B4-BE49-F238E27FC236}">
                <a16:creationId xmlns:a16="http://schemas.microsoft.com/office/drawing/2014/main" id="{E3967568-AD79-4667-8992-C163AE1847B0}"/>
              </a:ext>
            </a:extLst>
          </p:cNvPr>
          <p:cNvPicPr>
            <a:picLocks noChangeAspect="1"/>
          </p:cNvPicPr>
          <p:nvPr/>
        </p:nvPicPr>
        <p:blipFill>
          <a:blip r:embed="rId3"/>
          <a:stretch>
            <a:fillRect/>
          </a:stretch>
        </p:blipFill>
        <p:spPr>
          <a:xfrm rot="21210374">
            <a:off x="-294399" y="137785"/>
            <a:ext cx="2249926" cy="1427063"/>
          </a:xfrm>
          <a:prstGeom prst="rect">
            <a:avLst/>
          </a:prstGeom>
        </p:spPr>
      </p:pic>
      <p:pic>
        <p:nvPicPr>
          <p:cNvPr id="6" name="Picture 5">
            <a:extLst>
              <a:ext uri="{FF2B5EF4-FFF2-40B4-BE49-F238E27FC236}">
                <a16:creationId xmlns:a16="http://schemas.microsoft.com/office/drawing/2014/main" id="{FF40D2DE-B5B6-416A-92BE-758569469806}"/>
              </a:ext>
            </a:extLst>
          </p:cNvPr>
          <p:cNvPicPr>
            <a:picLocks noChangeAspect="1"/>
          </p:cNvPicPr>
          <p:nvPr/>
        </p:nvPicPr>
        <p:blipFill>
          <a:blip r:embed="rId4"/>
          <a:stretch>
            <a:fillRect/>
          </a:stretch>
        </p:blipFill>
        <p:spPr>
          <a:xfrm>
            <a:off x="10415281" y="251170"/>
            <a:ext cx="1776719" cy="218940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697ED71-8B1C-4F4E-940F-A4B056622068}"/>
              </a:ext>
            </a:extLst>
          </p:cNvPr>
          <p:cNvSpPr txBox="1"/>
          <p:nvPr/>
        </p:nvSpPr>
        <p:spPr>
          <a:xfrm>
            <a:off x="129068" y="4193753"/>
            <a:ext cx="5375988" cy="2462213"/>
          </a:xfrm>
          <a:prstGeom prst="rect">
            <a:avLst/>
          </a:prstGeom>
          <a:noFill/>
        </p:spPr>
        <p:txBody>
          <a:bodyPr wrap="square">
            <a:spAutoFit/>
          </a:bodyPr>
          <a:lstStyle/>
          <a:p>
            <a:pPr marL="285750" indent="-285750">
              <a:buFont typeface="Wingdings" panose="05000000000000000000" pitchFamily="2" charset="2"/>
              <a:buChar char="ü"/>
            </a:pPr>
            <a:r>
              <a:rPr lang="en-US" sz="1400" dirty="0"/>
              <a:t>We aid in defining best practices that can be used by agencies when delivering supports and services to adults with intellectual disability affected the various dementias</a:t>
            </a:r>
          </a:p>
          <a:p>
            <a:pPr marL="285750" indent="-285750">
              <a:buFont typeface="Wingdings" panose="05000000000000000000" pitchFamily="2" charset="2"/>
              <a:buChar char="ü"/>
            </a:pPr>
            <a:r>
              <a:rPr lang="en-US" sz="1400" dirty="0"/>
              <a:t>We developed ‘first-instance’ early detection / screening instrument and working on a treatment tracking instrument</a:t>
            </a:r>
          </a:p>
          <a:p>
            <a:pPr marL="285750" indent="-285750">
              <a:buFont typeface="Wingdings" panose="05000000000000000000" pitchFamily="2" charset="2"/>
              <a:buChar char="ü"/>
            </a:pPr>
            <a:r>
              <a:rPr lang="en-US" sz="1400" dirty="0"/>
              <a:t>We produce educational materials of use to families, people with ID, and providers of services</a:t>
            </a:r>
          </a:p>
          <a:p>
            <a:pPr marL="285750" indent="-285750">
              <a:buFont typeface="Wingdings" panose="05000000000000000000" pitchFamily="2" charset="2"/>
              <a:buChar char="ü"/>
            </a:pPr>
            <a:r>
              <a:rPr lang="en-US" sz="1400" dirty="0"/>
              <a:t>We engage in discussion on public policy with respect to dementia as it affects adults with intellectual disability</a:t>
            </a:r>
          </a:p>
          <a:p>
            <a:pPr marL="285750" indent="-285750">
              <a:buFont typeface="Wingdings" panose="05000000000000000000" pitchFamily="2" charset="2"/>
              <a:buChar char="ü"/>
            </a:pPr>
            <a:r>
              <a:rPr lang="en-US" sz="1400" dirty="0"/>
              <a:t>We collaborate with federal and national organizations on matters related to ID and dementia</a:t>
            </a:r>
          </a:p>
        </p:txBody>
      </p:sp>
      <p:sp>
        <p:nvSpPr>
          <p:cNvPr id="9" name="TextBox 8">
            <a:extLst>
              <a:ext uri="{FF2B5EF4-FFF2-40B4-BE49-F238E27FC236}">
                <a16:creationId xmlns:a16="http://schemas.microsoft.com/office/drawing/2014/main" id="{C7587D21-AD29-4860-BD0E-87BA4E92EF61}"/>
              </a:ext>
            </a:extLst>
          </p:cNvPr>
          <p:cNvSpPr txBox="1"/>
          <p:nvPr/>
        </p:nvSpPr>
        <p:spPr>
          <a:xfrm>
            <a:off x="8868657" y="2545339"/>
            <a:ext cx="3248958" cy="4001095"/>
          </a:xfrm>
          <a:prstGeom prst="rect">
            <a:avLst/>
          </a:prstGeom>
          <a:noFill/>
        </p:spPr>
        <p:txBody>
          <a:bodyPr wrap="square" rtlCol="0">
            <a:spAutoFit/>
          </a:bodyPr>
          <a:lstStyle/>
          <a:p>
            <a:r>
              <a:rPr lang="en-US" sz="1600" dirty="0"/>
              <a:t>NTG Key Activities…</a:t>
            </a:r>
          </a:p>
          <a:p>
            <a:pPr marL="285750" indent="-285750">
              <a:buFont typeface="Arial" panose="020B0604020202020204" pitchFamily="34" charset="0"/>
              <a:buChar char="•"/>
            </a:pPr>
            <a:r>
              <a:rPr lang="en-US" sz="1400" dirty="0"/>
              <a:t>‘Thinker’ report</a:t>
            </a:r>
          </a:p>
          <a:p>
            <a:pPr marL="742950" lvl="1" indent="-285750">
              <a:buFont typeface="Arial" panose="020B0604020202020204" pitchFamily="34" charset="0"/>
              <a:buChar char="•"/>
            </a:pPr>
            <a:r>
              <a:rPr lang="en-US" sz="1200" dirty="0"/>
              <a:t>national plan for dementia and ID</a:t>
            </a:r>
            <a:endParaRPr lang="en-US" sz="1400" dirty="0"/>
          </a:p>
          <a:p>
            <a:pPr marL="285750" indent="-285750">
              <a:buFont typeface="Arial" panose="020B0604020202020204" pitchFamily="34" charset="0"/>
              <a:buChar char="•"/>
            </a:pPr>
            <a:r>
              <a:rPr lang="en-US" sz="1400" dirty="0"/>
              <a:t>Early detection-screening instrument </a:t>
            </a:r>
          </a:p>
          <a:p>
            <a:pPr marL="742950" lvl="1" indent="-285750">
              <a:buFont typeface="Arial" panose="020B0604020202020204" pitchFamily="34" charset="0"/>
              <a:buChar char="•"/>
            </a:pPr>
            <a:r>
              <a:rPr lang="en-US" sz="1200" dirty="0"/>
              <a:t>NTG-EDSD</a:t>
            </a:r>
          </a:p>
          <a:p>
            <a:pPr marL="742950" lvl="1" indent="-285750">
              <a:buFont typeface="Arial" panose="020B0604020202020204" pitchFamily="34" charset="0"/>
              <a:buChar char="•"/>
            </a:pPr>
            <a:r>
              <a:rPr lang="en-US" sz="1200" dirty="0"/>
              <a:t>SAFD</a:t>
            </a:r>
          </a:p>
          <a:p>
            <a:pPr marL="285750" indent="-285750">
              <a:buFont typeface="Arial" panose="020B0604020202020204" pitchFamily="34" charset="0"/>
              <a:buChar char="•"/>
            </a:pPr>
            <a:r>
              <a:rPr lang="en-US" sz="1400" dirty="0"/>
              <a:t>Practice guidelines </a:t>
            </a:r>
          </a:p>
          <a:p>
            <a:pPr marL="742950" lvl="1" indent="-285750">
              <a:buFont typeface="Arial" panose="020B0604020202020204" pitchFamily="34" charset="0"/>
              <a:buChar char="•"/>
            </a:pPr>
            <a:r>
              <a:rPr lang="en-US" sz="1200" dirty="0"/>
              <a:t>Community supports</a:t>
            </a:r>
          </a:p>
          <a:p>
            <a:pPr marL="742950" lvl="1" indent="-285750">
              <a:buFont typeface="Arial" panose="020B0604020202020204" pitchFamily="34" charset="0"/>
              <a:buChar char="•"/>
            </a:pPr>
            <a:r>
              <a:rPr lang="en-US" sz="1200" dirty="0"/>
              <a:t>Health advocacy</a:t>
            </a:r>
          </a:p>
          <a:p>
            <a:pPr marL="742950" lvl="1" indent="-285750">
              <a:buFont typeface="Arial" panose="020B0604020202020204" pitchFamily="34" charset="0"/>
              <a:buChar char="•"/>
            </a:pPr>
            <a:r>
              <a:rPr lang="en-US" sz="1200" dirty="0"/>
              <a:t>Assessment</a:t>
            </a:r>
          </a:p>
          <a:p>
            <a:pPr marL="285750" indent="-285750">
              <a:buFont typeface="Arial" panose="020B0604020202020204" pitchFamily="34" charset="0"/>
              <a:buChar char="•"/>
            </a:pPr>
            <a:r>
              <a:rPr lang="en-US" sz="1400" dirty="0"/>
              <a:t>Training and education activities</a:t>
            </a:r>
          </a:p>
          <a:p>
            <a:pPr marL="742950" lvl="1" indent="-285750">
              <a:buFont typeface="Arial" panose="020B0604020202020204" pitchFamily="34" charset="0"/>
              <a:buChar char="•"/>
            </a:pPr>
            <a:r>
              <a:rPr lang="en-US" sz="1200" dirty="0"/>
              <a:t>National education curriculum on dementia and ID</a:t>
            </a:r>
          </a:p>
          <a:p>
            <a:pPr marL="742950" lvl="1" indent="-285750">
              <a:buFont typeface="Arial" panose="020B0604020202020204" pitchFamily="34" charset="0"/>
              <a:buChar char="•"/>
            </a:pPr>
            <a:r>
              <a:rPr lang="en-US" sz="1200" dirty="0"/>
              <a:t>Training workshops and webinars</a:t>
            </a:r>
          </a:p>
          <a:p>
            <a:pPr marL="285750" indent="-285750">
              <a:buFont typeface="Arial" panose="020B0604020202020204" pitchFamily="34" charset="0"/>
              <a:buChar char="•"/>
            </a:pPr>
            <a:r>
              <a:rPr lang="en-US" sz="1400" dirty="0"/>
              <a:t>Family supports</a:t>
            </a:r>
          </a:p>
          <a:p>
            <a:pPr marL="742950" lvl="1" indent="-285750">
              <a:buFont typeface="Arial" panose="020B0604020202020204" pitchFamily="34" charset="0"/>
              <a:buChar char="•"/>
            </a:pPr>
            <a:r>
              <a:rPr lang="en-US" sz="1200" dirty="0"/>
              <a:t>Informational matter</a:t>
            </a:r>
          </a:p>
          <a:p>
            <a:pPr marL="742950" lvl="1" indent="-285750">
              <a:buFont typeface="Arial" panose="020B0604020202020204" pitchFamily="34" charset="0"/>
              <a:buChar char="•"/>
            </a:pPr>
            <a:r>
              <a:rPr lang="en-US" sz="1200" dirty="0"/>
              <a:t>Support group</a:t>
            </a:r>
          </a:p>
          <a:p>
            <a:pPr marL="285750" indent="-285750">
              <a:buFont typeface="Arial" panose="020B0604020202020204" pitchFamily="34" charset="0"/>
              <a:buChar char="•"/>
            </a:pPr>
            <a:r>
              <a:rPr lang="en-US" sz="1400" dirty="0"/>
              <a:t>Participation</a:t>
            </a:r>
          </a:p>
          <a:p>
            <a:pPr marL="742950" lvl="1" indent="-285750">
              <a:buFont typeface="Arial" panose="020B0604020202020204" pitchFamily="34" charset="0"/>
              <a:buChar char="•"/>
            </a:pPr>
            <a:r>
              <a:rPr lang="en-US" sz="1200" dirty="0"/>
              <a:t>Federal NAPA Council</a:t>
            </a:r>
          </a:p>
          <a:p>
            <a:pPr marL="742950" lvl="1" indent="-285750">
              <a:buFont typeface="Arial" panose="020B0604020202020204" pitchFamily="34" charset="0"/>
              <a:buChar char="•"/>
            </a:pPr>
            <a:r>
              <a:rPr lang="en-US" sz="1200" dirty="0"/>
              <a:t>DS-Consortium (NICHD)</a:t>
            </a:r>
          </a:p>
        </p:txBody>
      </p:sp>
      <p:pic>
        <p:nvPicPr>
          <p:cNvPr id="12" name="Picture 3">
            <a:extLst>
              <a:ext uri="{FF2B5EF4-FFF2-40B4-BE49-F238E27FC236}">
                <a16:creationId xmlns:a16="http://schemas.microsoft.com/office/drawing/2014/main" id="{63A0D3C7-75F2-4653-8A0B-9687F174BE3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812" t="11204" r="15886" b="4815"/>
          <a:stretch/>
        </p:blipFill>
        <p:spPr bwMode="auto">
          <a:xfrm rot="21205143">
            <a:off x="7148090" y="208360"/>
            <a:ext cx="1555049" cy="202357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6C191F6-76D6-4E94-AB95-6B56A01A4BA5}"/>
              </a:ext>
            </a:extLst>
          </p:cNvPr>
          <p:cNvPicPr>
            <a:picLocks noChangeAspect="1"/>
          </p:cNvPicPr>
          <p:nvPr/>
        </p:nvPicPr>
        <p:blipFill>
          <a:blip r:embed="rId6"/>
          <a:stretch>
            <a:fillRect/>
          </a:stretch>
        </p:blipFill>
        <p:spPr>
          <a:xfrm rot="20912727">
            <a:off x="5398526" y="95116"/>
            <a:ext cx="1773104" cy="220035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9B06EAB-2256-4E33-8BD4-D7D50015756D}"/>
              </a:ext>
            </a:extLst>
          </p:cNvPr>
          <p:cNvPicPr>
            <a:picLocks noChangeAspect="1"/>
          </p:cNvPicPr>
          <p:nvPr/>
        </p:nvPicPr>
        <p:blipFill>
          <a:blip r:embed="rId7"/>
          <a:stretch>
            <a:fillRect/>
          </a:stretch>
        </p:blipFill>
        <p:spPr>
          <a:xfrm rot="20864505">
            <a:off x="8691049" y="108450"/>
            <a:ext cx="1994121" cy="240175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224724F2-EA15-4B77-ABA3-C6E90ED60A15}"/>
              </a:ext>
            </a:extLst>
          </p:cNvPr>
          <p:cNvSpPr txBox="1"/>
          <p:nvPr/>
        </p:nvSpPr>
        <p:spPr>
          <a:xfrm>
            <a:off x="5952229" y="2727743"/>
            <a:ext cx="2540161" cy="1384995"/>
          </a:xfrm>
          <a:prstGeom prst="rect">
            <a:avLst/>
          </a:prstGeom>
          <a:solidFill>
            <a:schemeClr val="accent5">
              <a:lumMod val="60000"/>
              <a:lumOff val="40000"/>
            </a:schemeClr>
          </a:solidFill>
          <a:ln>
            <a:solidFill>
              <a:schemeClr val="accent6">
                <a:lumMod val="50000"/>
              </a:schemeClr>
            </a:solidFill>
          </a:ln>
          <a:effectLst>
            <a:outerShdw blurRad="50800" dist="38100" dir="2700000" algn="tl" rotWithShape="0">
              <a:prstClr val="black">
                <a:alpha val="40000"/>
              </a:prstClr>
            </a:outerShdw>
          </a:effectLst>
        </p:spPr>
        <p:txBody>
          <a:bodyPr wrap="square">
            <a:spAutoFit/>
          </a:bodyPr>
          <a:lstStyle/>
          <a:p>
            <a:pPr algn="ctr"/>
            <a:r>
              <a:rPr lang="en-US" sz="1400" b="1" dirty="0"/>
              <a:t>National Alzheimer’s Project Act </a:t>
            </a:r>
          </a:p>
          <a:p>
            <a:r>
              <a:rPr lang="en-US" sz="1400" dirty="0"/>
              <a:t>● NAPA - signed into law in 2011</a:t>
            </a:r>
          </a:p>
          <a:p>
            <a:r>
              <a:rPr lang="en-US" sz="1400" dirty="0"/>
              <a:t>● </a:t>
            </a:r>
            <a:r>
              <a:rPr lang="en-US" sz="1400" i="1" dirty="0"/>
              <a:t>Required submission of an annual Alzheimer’s Plan to Congress – from 2012 to 2025</a:t>
            </a:r>
          </a:p>
        </p:txBody>
      </p:sp>
      <p:pic>
        <p:nvPicPr>
          <p:cNvPr id="17" name="Picture 16">
            <a:extLst>
              <a:ext uri="{FF2B5EF4-FFF2-40B4-BE49-F238E27FC236}">
                <a16:creationId xmlns:a16="http://schemas.microsoft.com/office/drawing/2014/main" id="{244C2A0E-4092-4DF9-BEC8-648360B95EC9}"/>
              </a:ext>
            </a:extLst>
          </p:cNvPr>
          <p:cNvPicPr>
            <a:picLocks noChangeAspect="1"/>
          </p:cNvPicPr>
          <p:nvPr/>
        </p:nvPicPr>
        <p:blipFill>
          <a:blip r:embed="rId8"/>
          <a:stretch>
            <a:fillRect/>
          </a:stretch>
        </p:blipFill>
        <p:spPr>
          <a:xfrm>
            <a:off x="5542384" y="4793592"/>
            <a:ext cx="3363601" cy="1733092"/>
          </a:xfrm>
          <a:prstGeom prst="rect">
            <a:avLst/>
          </a:prstGeom>
        </p:spPr>
      </p:pic>
      <p:sp>
        <p:nvSpPr>
          <p:cNvPr id="18" name="TextBox 17">
            <a:extLst>
              <a:ext uri="{FF2B5EF4-FFF2-40B4-BE49-F238E27FC236}">
                <a16:creationId xmlns:a16="http://schemas.microsoft.com/office/drawing/2014/main" id="{B12C4D3D-D140-485E-B682-DD352A0C6E84}"/>
              </a:ext>
            </a:extLst>
          </p:cNvPr>
          <p:cNvSpPr txBox="1"/>
          <p:nvPr/>
        </p:nvSpPr>
        <p:spPr>
          <a:xfrm>
            <a:off x="2227489" y="292425"/>
            <a:ext cx="1775743" cy="369332"/>
          </a:xfrm>
          <a:prstGeom prst="rect">
            <a:avLst/>
          </a:prstGeom>
          <a:noFill/>
        </p:spPr>
        <p:txBody>
          <a:bodyPr wrap="square" rtlCol="0">
            <a:spAutoFit/>
          </a:bodyPr>
          <a:lstStyle/>
          <a:p>
            <a:r>
              <a:rPr lang="en-US" dirty="0"/>
              <a:t>www.the-ntg.org</a:t>
            </a:r>
          </a:p>
        </p:txBody>
      </p:sp>
    </p:spTree>
    <p:extLst>
      <p:ext uri="{BB962C8B-B14F-4D97-AF65-F5344CB8AC3E}">
        <p14:creationId xmlns:p14="http://schemas.microsoft.com/office/powerpoint/2010/main" val="240329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4835B-9884-44D3-88C9-9849F2DAC947}"/>
              </a:ext>
            </a:extLst>
          </p:cNvPr>
          <p:cNvSpPr>
            <a:spLocks noGrp="1"/>
          </p:cNvSpPr>
          <p:nvPr>
            <p:ph type="title"/>
          </p:nvPr>
        </p:nvSpPr>
        <p:spPr>
          <a:xfrm>
            <a:off x="841248" y="548640"/>
            <a:ext cx="3600860" cy="5431536"/>
          </a:xfrm>
        </p:spPr>
        <p:txBody>
          <a:bodyPr>
            <a:normAutofit/>
          </a:bodyPr>
          <a:lstStyle/>
          <a:p>
            <a:r>
              <a:rPr lang="en-US" sz="5400" b="1" dirty="0"/>
              <a:t>Activities of the NTG that relate to ‘brain health’</a:t>
            </a:r>
            <a:br>
              <a:rPr lang="en-US" sz="5400" b="1" dirty="0"/>
            </a:br>
            <a:endParaRPr lang="en-US" sz="5400" b="1" dirty="0"/>
          </a:p>
        </p:txBody>
      </p:sp>
      <p:sp>
        <p:nvSpPr>
          <p:cNvPr id="4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5F802D1C-7E0B-41F1-B8F1-632A8277C00F}"/>
              </a:ext>
            </a:extLst>
          </p:cNvPr>
          <p:cNvSpPr>
            <a:spLocks noGrp="1"/>
          </p:cNvSpPr>
          <p:nvPr>
            <p:ph idx="1"/>
          </p:nvPr>
        </p:nvSpPr>
        <p:spPr>
          <a:xfrm>
            <a:off x="5126418" y="552091"/>
            <a:ext cx="6224335" cy="5431536"/>
          </a:xfrm>
        </p:spPr>
        <p:txBody>
          <a:bodyPr anchor="ctr">
            <a:normAutofit/>
          </a:bodyPr>
          <a:lstStyle/>
          <a:p>
            <a:r>
              <a:rPr lang="en-US" sz="2200" dirty="0"/>
              <a:t>Collaboration with leading US Down syndrome associations and organizations in developing COVID-19 and ID informational materials</a:t>
            </a:r>
          </a:p>
          <a:p>
            <a:r>
              <a:rPr lang="en-US" sz="2200" dirty="0"/>
              <a:t>Studying impact of COVID-19 among providers</a:t>
            </a:r>
          </a:p>
          <a:p>
            <a:r>
              <a:rPr lang="en-US" sz="2200" dirty="0"/>
              <a:t>Creating resource guides for family caregivers … to improve care, health, and nutritional outcomes</a:t>
            </a:r>
          </a:p>
          <a:p>
            <a:r>
              <a:rPr lang="en-US" sz="2200" dirty="0"/>
              <a:t>Producing informational materials to enhance supports and services to affect lifestyle</a:t>
            </a:r>
          </a:p>
          <a:p>
            <a:r>
              <a:rPr lang="en-US" sz="2200" dirty="0"/>
              <a:t>Creating resources for families to better understand dementia and its impact</a:t>
            </a:r>
          </a:p>
          <a:p>
            <a:r>
              <a:rPr lang="en-US" sz="2200" dirty="0"/>
              <a:t>Offering trainings for agency personal on dementia</a:t>
            </a:r>
          </a:p>
          <a:p>
            <a:r>
              <a:rPr lang="en-US" sz="2200" dirty="0"/>
              <a:t>Being a partner in the Health Matters™ Program’s CDC grant on brain health</a:t>
            </a:r>
          </a:p>
        </p:txBody>
      </p:sp>
    </p:spTree>
    <p:extLst>
      <p:ext uri="{BB962C8B-B14F-4D97-AF65-F5344CB8AC3E}">
        <p14:creationId xmlns:p14="http://schemas.microsoft.com/office/powerpoint/2010/main" val="370746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A099-B812-49F3-A494-95ECF5A3D7B7}"/>
              </a:ext>
            </a:extLst>
          </p:cNvPr>
          <p:cNvSpPr>
            <a:spLocks noGrp="1"/>
          </p:cNvSpPr>
          <p:nvPr>
            <p:ph type="title"/>
          </p:nvPr>
        </p:nvSpPr>
        <p:spPr>
          <a:xfrm>
            <a:off x="838200" y="365125"/>
            <a:ext cx="8753703" cy="1325563"/>
          </a:xfrm>
        </p:spPr>
        <p:txBody>
          <a:bodyPr/>
          <a:lstStyle/>
          <a:p>
            <a:r>
              <a:rPr lang="en-US" b="1" dirty="0"/>
              <a:t>Socio/clinical findings about COVID-19 and Implications for brain health</a:t>
            </a:r>
          </a:p>
        </p:txBody>
      </p:sp>
      <p:sp>
        <p:nvSpPr>
          <p:cNvPr id="3" name="Content Placeholder 2">
            <a:extLst>
              <a:ext uri="{FF2B5EF4-FFF2-40B4-BE49-F238E27FC236}">
                <a16:creationId xmlns:a16="http://schemas.microsoft.com/office/drawing/2014/main" id="{B0A5CED0-229F-4678-B3F7-02D205E4C8E2}"/>
              </a:ext>
            </a:extLst>
          </p:cNvPr>
          <p:cNvSpPr>
            <a:spLocks noGrp="1"/>
          </p:cNvSpPr>
          <p:nvPr>
            <p:ph idx="1"/>
          </p:nvPr>
        </p:nvSpPr>
        <p:spPr>
          <a:xfrm>
            <a:off x="838200" y="1825625"/>
            <a:ext cx="7662333" cy="4351338"/>
          </a:xfrm>
        </p:spPr>
        <p:txBody>
          <a:bodyPr>
            <a:normAutofit fontScale="77500" lnSpcReduction="20000"/>
          </a:bodyPr>
          <a:lstStyle/>
          <a:p>
            <a:r>
              <a:rPr lang="en-US" dirty="0"/>
              <a:t>Reduction or removal of support, increased social isolation (compounded by digital exclusion), and mental health issues had an impact on people with ID (SCPLD, 2020) </a:t>
            </a:r>
          </a:p>
          <a:p>
            <a:r>
              <a:rPr lang="en-US" dirty="0"/>
              <a:t>During lockdown periods and related social isolation, measures showed an increase of depressive symptoms and a worsening in functional status in adults with ID (Villani et al., 2020)</a:t>
            </a:r>
          </a:p>
          <a:p>
            <a:r>
              <a:rPr lang="en-US" dirty="0"/>
              <a:t>Persons with ID experienced massive disruption in health, home, and community services, increasing existing inequities in health care (Nygren &amp; </a:t>
            </a:r>
            <a:r>
              <a:rPr lang="en-US" dirty="0" err="1"/>
              <a:t>Lulinski</a:t>
            </a:r>
            <a:r>
              <a:rPr lang="en-US" dirty="0"/>
              <a:t>, 2020)</a:t>
            </a:r>
          </a:p>
          <a:p>
            <a:r>
              <a:rPr lang="en-US" dirty="0"/>
              <a:t>Anecdotal data indicated high rates of infection among adults with ID and tests showed positivity for antibodies (even when symptoms were not noticed) – with possible residual effects</a:t>
            </a:r>
          </a:p>
          <a:p>
            <a:r>
              <a:rPr lang="en-US" dirty="0"/>
              <a:t>General population research already reporting some post-infection adverse neurological and psychiatric outcomes (</a:t>
            </a:r>
            <a:r>
              <a:rPr lang="en-US" dirty="0" err="1"/>
              <a:t>Taquet</a:t>
            </a:r>
            <a:r>
              <a:rPr lang="en-US" dirty="0"/>
              <a:t> et al., 2021)</a:t>
            </a:r>
          </a:p>
          <a:p>
            <a:endParaRPr lang="en-US" dirty="0"/>
          </a:p>
          <a:p>
            <a:endParaRPr lang="en-US" dirty="0"/>
          </a:p>
        </p:txBody>
      </p:sp>
      <p:pic>
        <p:nvPicPr>
          <p:cNvPr id="4" name="Picture 3">
            <a:extLst>
              <a:ext uri="{FF2B5EF4-FFF2-40B4-BE49-F238E27FC236}">
                <a16:creationId xmlns:a16="http://schemas.microsoft.com/office/drawing/2014/main" id="{50D1B53B-2CFE-4E20-BE56-3F59D3343D51}"/>
              </a:ext>
            </a:extLst>
          </p:cNvPr>
          <p:cNvPicPr>
            <a:picLocks noChangeAspect="1"/>
          </p:cNvPicPr>
          <p:nvPr/>
        </p:nvPicPr>
        <p:blipFill>
          <a:blip r:embed="rId3"/>
          <a:stretch>
            <a:fillRect/>
          </a:stretch>
        </p:blipFill>
        <p:spPr>
          <a:xfrm rot="330719">
            <a:off x="10138953" y="202349"/>
            <a:ext cx="1556336" cy="2030237"/>
          </a:xfrm>
          <a:prstGeom prst="rect">
            <a:avLst/>
          </a:prstGeom>
        </p:spPr>
      </p:pic>
      <p:sp>
        <p:nvSpPr>
          <p:cNvPr id="5" name="TextBox 4">
            <a:extLst>
              <a:ext uri="{FF2B5EF4-FFF2-40B4-BE49-F238E27FC236}">
                <a16:creationId xmlns:a16="http://schemas.microsoft.com/office/drawing/2014/main" id="{93FA6242-2A77-435A-B5A4-89EC24BCDF16}"/>
              </a:ext>
            </a:extLst>
          </p:cNvPr>
          <p:cNvSpPr txBox="1"/>
          <p:nvPr/>
        </p:nvSpPr>
        <p:spPr>
          <a:xfrm>
            <a:off x="575475" y="6096456"/>
            <a:ext cx="7336883" cy="430887"/>
          </a:xfrm>
          <a:prstGeom prst="rect">
            <a:avLst/>
          </a:prstGeom>
          <a:noFill/>
        </p:spPr>
        <p:txBody>
          <a:bodyPr wrap="square" rtlCol="0">
            <a:spAutoFit/>
          </a:bodyPr>
          <a:lstStyle/>
          <a:p>
            <a:r>
              <a:rPr lang="en-US" sz="1100" dirty="0"/>
              <a:t>“</a:t>
            </a:r>
            <a:r>
              <a:rPr lang="en-US" sz="1100" i="1" dirty="0"/>
              <a:t>Bibliography – COVID-19 and Intellectual Disability</a:t>
            </a:r>
            <a:r>
              <a:rPr lang="en-US" sz="1100" dirty="0"/>
              <a:t>” - Sourced at:  </a:t>
            </a:r>
            <a:r>
              <a:rPr lang="en-US" sz="1100" dirty="0">
                <a:hlinkClick r:id="rId4"/>
              </a:rPr>
              <a:t>https://www.the-ntg.org/</a:t>
            </a:r>
            <a:r>
              <a:rPr lang="en-US" sz="1100" dirty="0"/>
              <a:t> and </a:t>
            </a:r>
            <a:r>
              <a:rPr lang="en-US" sz="1100" dirty="0">
                <a:hlinkClick r:id="rId5"/>
              </a:rPr>
              <a:t>https://ahs.uic.edu/disability-human-development/coronavirus-disease-covid-19-resources/</a:t>
            </a:r>
            <a:r>
              <a:rPr lang="en-US" sz="1100" dirty="0"/>
              <a:t> </a:t>
            </a:r>
          </a:p>
        </p:txBody>
      </p:sp>
      <p:sp>
        <p:nvSpPr>
          <p:cNvPr id="6" name="TextBox 5">
            <a:extLst>
              <a:ext uri="{FF2B5EF4-FFF2-40B4-BE49-F238E27FC236}">
                <a16:creationId xmlns:a16="http://schemas.microsoft.com/office/drawing/2014/main" id="{E070E071-551E-4525-847F-C7345233A093}"/>
              </a:ext>
            </a:extLst>
          </p:cNvPr>
          <p:cNvSpPr txBox="1"/>
          <p:nvPr/>
        </p:nvSpPr>
        <p:spPr>
          <a:xfrm>
            <a:off x="8557495" y="2293134"/>
            <a:ext cx="3059030" cy="3970318"/>
          </a:xfrm>
          <a:prstGeom prst="rect">
            <a:avLst/>
          </a:prstGeom>
          <a:solidFill>
            <a:schemeClr val="accent2">
              <a:lumMod val="20000"/>
              <a:lumOff val="80000"/>
            </a:schemeClr>
          </a:solidFill>
          <a:ln w="28575">
            <a:solidFill>
              <a:schemeClr val="tx2"/>
            </a:solidFill>
          </a:ln>
        </p:spPr>
        <p:txBody>
          <a:bodyPr wrap="square" rtlCol="0">
            <a:spAutoFit/>
          </a:bodyPr>
          <a:lstStyle/>
          <a:p>
            <a:r>
              <a:rPr lang="en-US" b="1" dirty="0"/>
              <a:t>Implications for Brain Health</a:t>
            </a:r>
          </a:p>
          <a:p>
            <a:pPr marL="285750" indent="-285750">
              <a:buFont typeface="Arial" panose="020B0604020202020204" pitchFamily="34" charset="0"/>
              <a:buChar char="•"/>
            </a:pPr>
            <a:r>
              <a:rPr lang="en-US" i="1" dirty="0"/>
              <a:t>Short term </a:t>
            </a:r>
            <a:r>
              <a:rPr lang="en-US" dirty="0"/>
              <a:t>reactive effects due to lockdowns, dramatic changes in routines, stress from infection, and transfer of anxiety from others in home</a:t>
            </a:r>
          </a:p>
          <a:p>
            <a:pPr marL="285750" indent="-285750">
              <a:buFont typeface="Arial" panose="020B0604020202020204" pitchFamily="34" charset="0"/>
              <a:buChar char="•"/>
            </a:pPr>
            <a:r>
              <a:rPr lang="en-US" i="1" dirty="0"/>
              <a:t>Long term </a:t>
            </a:r>
            <a:r>
              <a:rPr lang="en-US" dirty="0"/>
              <a:t>effects still to be determined, but there may be some residual neurological effects that affect behavior and brain health (‘</a:t>
            </a:r>
            <a:r>
              <a:rPr lang="en-US" i="1" dirty="0"/>
              <a:t>post-COVID stress disorder</a:t>
            </a:r>
            <a:r>
              <a:rPr lang="en-US" dirty="0"/>
              <a:t>’)</a:t>
            </a:r>
          </a:p>
        </p:txBody>
      </p:sp>
    </p:spTree>
    <p:extLst>
      <p:ext uri="{BB962C8B-B14F-4D97-AF65-F5344CB8AC3E}">
        <p14:creationId xmlns:p14="http://schemas.microsoft.com/office/powerpoint/2010/main" val="296989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0910F-67B9-4990-A196-F344841BB07F}"/>
              </a:ext>
            </a:extLst>
          </p:cNvPr>
          <p:cNvSpPr>
            <a:spLocks noGrp="1"/>
          </p:cNvSpPr>
          <p:nvPr>
            <p:ph type="title"/>
          </p:nvPr>
        </p:nvSpPr>
        <p:spPr>
          <a:xfrm>
            <a:off x="635000" y="640823"/>
            <a:ext cx="3418659" cy="5583148"/>
          </a:xfrm>
        </p:spPr>
        <p:txBody>
          <a:bodyPr anchor="ctr">
            <a:normAutofit/>
          </a:bodyPr>
          <a:lstStyle/>
          <a:p>
            <a:r>
              <a:rPr lang="en-US" sz="5000"/>
              <a:t>Policy and Practice implications</a:t>
            </a:r>
            <a:br>
              <a:rPr lang="en-US" sz="5000"/>
            </a:br>
            <a:endParaRPr lang="en-US" sz="5000"/>
          </a:p>
        </p:txBody>
      </p:sp>
      <p:sp>
        <p:nvSpPr>
          <p:cNvPr id="7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Content Placeholder 2">
            <a:extLst>
              <a:ext uri="{FF2B5EF4-FFF2-40B4-BE49-F238E27FC236}">
                <a16:creationId xmlns:a16="http://schemas.microsoft.com/office/drawing/2014/main" id="{E3F44B1C-BDAC-4492-AF75-F96541AD71C6}"/>
              </a:ext>
            </a:extLst>
          </p:cNvPr>
          <p:cNvGraphicFramePr>
            <a:graphicFrameLocks noGrp="1"/>
          </p:cNvGraphicFramePr>
          <p:nvPr>
            <p:ph idx="1"/>
            <p:extLst>
              <p:ext uri="{D42A27DB-BD31-4B8C-83A1-F6EECF244321}">
                <p14:modId xmlns:p14="http://schemas.microsoft.com/office/powerpoint/2010/main" val="1850084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5166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14791</TotalTime>
  <Words>1364</Words>
  <Application>Microsoft Office PowerPoint</Application>
  <PresentationFormat>Widescreen</PresentationFormat>
  <Paragraphs>91</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1_Office Theme</vt:lpstr>
      <vt:lpstr>Healthy Brain Initiative for People with Intellectual and Developmental Disabilities</vt:lpstr>
      <vt:lpstr>Speaker Background</vt:lpstr>
      <vt:lpstr>National Healthy Brain Initiative for People with Intellectual and Developmental Disabilities</vt:lpstr>
      <vt:lpstr>PowerPoint Presentation</vt:lpstr>
      <vt:lpstr>Activities of the NTG that relate to ‘brain health’ </vt:lpstr>
      <vt:lpstr>Socio/clinical findings about COVID-19 and Implications for brain health</vt:lpstr>
      <vt:lpstr>Policy and Practice implications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Brain Initiative for People with Intellectual and Developmental Disabilities</dc:title>
  <dc:creator>Matthew Janicki</dc:creator>
  <cp:lastModifiedBy>Matthew Janicki</cp:lastModifiedBy>
  <cp:revision>27</cp:revision>
  <dcterms:created xsi:type="dcterms:W3CDTF">2021-04-29T14:43:57Z</dcterms:created>
  <dcterms:modified xsi:type="dcterms:W3CDTF">2021-05-09T21:15:37Z</dcterms:modified>
</cp:coreProperties>
</file>