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9"/>
  </p:notesMasterIdLst>
  <p:sldIdLst>
    <p:sldId id="256" r:id="rId2"/>
    <p:sldId id="851" r:id="rId3"/>
    <p:sldId id="310" r:id="rId4"/>
    <p:sldId id="257" r:id="rId5"/>
    <p:sldId id="852" r:id="rId6"/>
    <p:sldId id="891" r:id="rId7"/>
    <p:sldId id="892" r:id="rId8"/>
    <p:sldId id="424" r:id="rId9"/>
    <p:sldId id="888" r:id="rId10"/>
    <p:sldId id="288" r:id="rId11"/>
    <p:sldId id="871" r:id="rId12"/>
    <p:sldId id="893" r:id="rId13"/>
    <p:sldId id="846" r:id="rId14"/>
    <p:sldId id="589" r:id="rId15"/>
    <p:sldId id="295" r:id="rId16"/>
    <p:sldId id="289" r:id="rId17"/>
    <p:sldId id="894" r:id="rId18"/>
    <p:sldId id="837" r:id="rId19"/>
    <p:sldId id="898" r:id="rId20"/>
    <p:sldId id="838" r:id="rId21"/>
    <p:sldId id="895" r:id="rId22"/>
    <p:sldId id="429" r:id="rId23"/>
    <p:sldId id="896" r:id="rId24"/>
    <p:sldId id="297" r:id="rId25"/>
    <p:sldId id="901" r:id="rId26"/>
    <p:sldId id="258" r:id="rId27"/>
    <p:sldId id="899" r:id="rId28"/>
    <p:sldId id="840" r:id="rId29"/>
    <p:sldId id="841" r:id="rId30"/>
    <p:sldId id="842" r:id="rId31"/>
    <p:sldId id="848" r:id="rId32"/>
    <p:sldId id="843" r:id="rId33"/>
    <p:sldId id="844" r:id="rId34"/>
    <p:sldId id="573" r:id="rId35"/>
    <p:sldId id="317" r:id="rId36"/>
    <p:sldId id="262" r:id="rId37"/>
    <p:sldId id="85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1C55"/>
    <a:srgbClr val="033989"/>
    <a:srgbClr val="AAD855"/>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6" autoAdjust="0"/>
    <p:restoredTop sz="68239" autoAdjust="0"/>
  </p:normalViewPr>
  <p:slideViewPr>
    <p:cSldViewPr snapToGrid="0" snapToObjects="1">
      <p:cViewPr varScale="1">
        <p:scale>
          <a:sx n="86" d="100"/>
          <a:sy n="86" d="100"/>
        </p:scale>
        <p:origin x="1158" y="96"/>
      </p:cViewPr>
      <p:guideLst/>
    </p:cSldViewPr>
  </p:slideViewPr>
  <p:outlineViewPr>
    <p:cViewPr>
      <p:scale>
        <a:sx n="33" d="100"/>
        <a:sy n="33" d="100"/>
      </p:scale>
      <p:origin x="0" y="-23240"/>
    </p:cViewPr>
  </p:outlineViewPr>
  <p:notesTextViewPr>
    <p:cViewPr>
      <p:scale>
        <a:sx n="1" d="1"/>
        <a:sy n="1" d="1"/>
      </p:scale>
      <p:origin x="0" y="0"/>
    </p:cViewPr>
  </p:notesTextViewPr>
  <p:sorterViewPr>
    <p:cViewPr>
      <p:scale>
        <a:sx n="122" d="100"/>
        <a:sy n="122" d="100"/>
      </p:scale>
      <p:origin x="0" y="-16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69549-F7B5-4510-8072-DE22B53A1F70}" type="doc">
      <dgm:prSet loTypeId="urn:microsoft.com/office/officeart/2009/layout/CircleArrowProcess" loCatId="cycle" qsTypeId="urn:microsoft.com/office/officeart/2005/8/quickstyle/simple2" qsCatId="simple" csTypeId="urn:microsoft.com/office/officeart/2005/8/colors/accent6_1" csCatId="accent6" phldr="1"/>
      <dgm:spPr/>
      <dgm:t>
        <a:bodyPr/>
        <a:lstStyle/>
        <a:p>
          <a:endParaRPr lang="en-US"/>
        </a:p>
      </dgm:t>
    </dgm:pt>
    <dgm:pt modelId="{BC7C2471-7D59-480A-89C3-5B81DECAFB34}">
      <dgm:prSet phldrT="[Text]" custT="1"/>
      <dgm:spPr/>
      <dgm:t>
        <a:bodyPr/>
        <a:lstStyle/>
        <a:p>
          <a:r>
            <a:rPr lang="en-US" sz="2800" b="1" dirty="0">
              <a:solidFill>
                <a:schemeClr val="tx1"/>
              </a:solidFill>
            </a:rPr>
            <a:t>Diagnostic</a:t>
          </a:r>
          <a:r>
            <a:rPr lang="en-US" sz="2800" dirty="0"/>
            <a:t> phase</a:t>
          </a:r>
        </a:p>
      </dgm:t>
    </dgm:pt>
    <dgm:pt modelId="{A120076D-0F99-45E8-8C7E-FD3E8A523B4E}" type="parTrans" cxnId="{EA775A18-4960-425B-B77D-8CCA7337B865}">
      <dgm:prSet/>
      <dgm:spPr/>
      <dgm:t>
        <a:bodyPr/>
        <a:lstStyle/>
        <a:p>
          <a:endParaRPr lang="en-US"/>
        </a:p>
      </dgm:t>
    </dgm:pt>
    <dgm:pt modelId="{CD6C5CD6-29C6-42A9-B645-F623D1D14DFB}" type="sibTrans" cxnId="{EA775A18-4960-425B-B77D-8CCA7337B865}">
      <dgm:prSet/>
      <dgm:spPr/>
      <dgm:t>
        <a:bodyPr/>
        <a:lstStyle/>
        <a:p>
          <a:endParaRPr lang="en-US"/>
        </a:p>
      </dgm:t>
    </dgm:pt>
    <dgm:pt modelId="{68C9BDAB-D74F-4181-A3F2-17B518089D24}">
      <dgm:prSet phldrT="[Text]" custT="1"/>
      <dgm:spPr/>
      <dgm:t>
        <a:bodyPr/>
        <a:lstStyle/>
        <a:p>
          <a:r>
            <a:rPr lang="en-US" sz="2800" b="1" dirty="0">
              <a:solidFill>
                <a:schemeClr val="tx1"/>
              </a:solidFill>
            </a:rPr>
            <a:t>Explorative</a:t>
          </a:r>
          <a:r>
            <a:rPr lang="en-US" sz="2800" dirty="0"/>
            <a:t> phase</a:t>
          </a:r>
        </a:p>
      </dgm:t>
    </dgm:pt>
    <dgm:pt modelId="{64471C59-B3B9-469C-985A-B42B10677B73}" type="parTrans" cxnId="{5AC0245E-5776-4039-87DC-45519AC615AF}">
      <dgm:prSet/>
      <dgm:spPr/>
      <dgm:t>
        <a:bodyPr/>
        <a:lstStyle/>
        <a:p>
          <a:endParaRPr lang="en-US"/>
        </a:p>
      </dgm:t>
    </dgm:pt>
    <dgm:pt modelId="{1FFB7BC3-A5EA-44A4-809C-465EE933E26B}" type="sibTrans" cxnId="{5AC0245E-5776-4039-87DC-45519AC615AF}">
      <dgm:prSet/>
      <dgm:spPr/>
      <dgm:t>
        <a:bodyPr/>
        <a:lstStyle/>
        <a:p>
          <a:endParaRPr lang="en-US"/>
        </a:p>
      </dgm:t>
    </dgm:pt>
    <dgm:pt modelId="{8C25AF8E-EB4D-45D5-82A2-6C171F3E11B0}">
      <dgm:prSet phldrT="[Text]" custT="1"/>
      <dgm:spPr/>
      <dgm:t>
        <a:bodyPr/>
        <a:lstStyle/>
        <a:p>
          <a:r>
            <a:rPr lang="en-US" sz="2800" b="1" dirty="0"/>
            <a:t>Adaptive</a:t>
          </a:r>
          <a:r>
            <a:rPr lang="en-US" sz="2800" dirty="0"/>
            <a:t> phase </a:t>
          </a:r>
        </a:p>
      </dgm:t>
    </dgm:pt>
    <dgm:pt modelId="{49CF7D0D-2526-4807-A981-E2CD927F5AC1}" type="parTrans" cxnId="{4D00484E-CF84-457D-AA1F-E4600DE44014}">
      <dgm:prSet/>
      <dgm:spPr/>
      <dgm:t>
        <a:bodyPr/>
        <a:lstStyle/>
        <a:p>
          <a:endParaRPr lang="en-US"/>
        </a:p>
      </dgm:t>
    </dgm:pt>
    <dgm:pt modelId="{8C3AB1BA-AA64-44D2-821C-3A00951E7AEB}" type="sibTrans" cxnId="{4D00484E-CF84-457D-AA1F-E4600DE44014}">
      <dgm:prSet/>
      <dgm:spPr/>
      <dgm:t>
        <a:bodyPr/>
        <a:lstStyle/>
        <a:p>
          <a:endParaRPr lang="en-US"/>
        </a:p>
      </dgm:t>
    </dgm:pt>
    <dgm:pt modelId="{6CAEBA00-93DE-442C-AB9D-2C7647AB2B00}">
      <dgm:prSet phldrT="[Text]" custT="1"/>
      <dgm:spPr/>
      <dgm:t>
        <a:bodyPr/>
        <a:lstStyle/>
        <a:p>
          <a:r>
            <a:rPr lang="en-US" sz="2800" b="1" dirty="0"/>
            <a:t>Closure</a:t>
          </a:r>
          <a:r>
            <a:rPr lang="en-US" sz="2800" dirty="0"/>
            <a:t> phase</a:t>
          </a:r>
        </a:p>
      </dgm:t>
    </dgm:pt>
    <dgm:pt modelId="{2E17DCDD-0A87-407E-AA67-11F94110A058}" type="parTrans" cxnId="{D110C721-2813-4391-9230-DCFF9DB6F4AE}">
      <dgm:prSet/>
      <dgm:spPr/>
      <dgm:t>
        <a:bodyPr/>
        <a:lstStyle/>
        <a:p>
          <a:endParaRPr lang="en-US"/>
        </a:p>
      </dgm:t>
    </dgm:pt>
    <dgm:pt modelId="{15E8D316-3910-4420-9B96-F826F04C5E74}" type="sibTrans" cxnId="{D110C721-2813-4391-9230-DCFF9DB6F4AE}">
      <dgm:prSet/>
      <dgm:spPr/>
      <dgm:t>
        <a:bodyPr/>
        <a:lstStyle/>
        <a:p>
          <a:endParaRPr lang="en-US"/>
        </a:p>
      </dgm:t>
    </dgm:pt>
    <dgm:pt modelId="{B5513E25-C670-49C9-88BF-AF77A3D52E4C}" type="pres">
      <dgm:prSet presAssocID="{C1A69549-F7B5-4510-8072-DE22B53A1F70}" presName="Name0" presStyleCnt="0">
        <dgm:presLayoutVars>
          <dgm:chMax val="7"/>
          <dgm:chPref val="7"/>
          <dgm:dir/>
          <dgm:animLvl val="lvl"/>
        </dgm:presLayoutVars>
      </dgm:prSet>
      <dgm:spPr/>
    </dgm:pt>
    <dgm:pt modelId="{EEFB1802-7E23-4D0C-9C47-85392ECB664C}" type="pres">
      <dgm:prSet presAssocID="{BC7C2471-7D59-480A-89C3-5B81DECAFB34}" presName="Accent1" presStyleCnt="0"/>
      <dgm:spPr/>
    </dgm:pt>
    <dgm:pt modelId="{87CF7C80-B888-4AC5-A3B8-A867D5DD590A}" type="pres">
      <dgm:prSet presAssocID="{BC7C2471-7D59-480A-89C3-5B81DECAFB34}" presName="Accent" presStyleLbl="node1" presStyleIdx="0" presStyleCnt="4" custScaleX="225938" custLinFactNeighborX="-66047" custLinFactNeighborY="-6630"/>
      <dgm:spPr/>
    </dgm:pt>
    <dgm:pt modelId="{7B560FF3-D29C-41C0-9617-1EA160449F20}" type="pres">
      <dgm:prSet presAssocID="{BC7C2471-7D59-480A-89C3-5B81DECAFB34}" presName="Parent1" presStyleLbl="revTx" presStyleIdx="0" presStyleCnt="4" custScaleX="374316" custLinFactX="-24682" custLinFactNeighborX="-100000" custLinFactNeighborY="-10931">
        <dgm:presLayoutVars>
          <dgm:chMax val="1"/>
          <dgm:chPref val="1"/>
          <dgm:bulletEnabled val="1"/>
        </dgm:presLayoutVars>
      </dgm:prSet>
      <dgm:spPr/>
    </dgm:pt>
    <dgm:pt modelId="{3699E387-0127-4BA1-AB0A-6A15517EE21F}" type="pres">
      <dgm:prSet presAssocID="{68C9BDAB-D74F-4181-A3F2-17B518089D24}" presName="Accent2" presStyleCnt="0"/>
      <dgm:spPr/>
    </dgm:pt>
    <dgm:pt modelId="{01BE90B8-417F-4A24-A03B-60C0DAABFD8B}" type="pres">
      <dgm:prSet presAssocID="{68C9BDAB-D74F-4181-A3F2-17B518089D24}" presName="Accent" presStyleLbl="node1" presStyleIdx="1" presStyleCnt="4" custScaleX="232716" custLinFactNeighborX="-79631" custLinFactNeighborY="10488"/>
      <dgm:spPr/>
    </dgm:pt>
    <dgm:pt modelId="{0B0B7A60-8EAF-4077-993A-AA1BA8B4C78D}" type="pres">
      <dgm:prSet presAssocID="{68C9BDAB-D74F-4181-A3F2-17B518089D24}" presName="Parent2" presStyleLbl="revTx" presStyleIdx="1" presStyleCnt="4" custScaleX="438640" custLinFactNeighborX="-96001" custLinFactNeighborY="32224">
        <dgm:presLayoutVars>
          <dgm:chMax val="1"/>
          <dgm:chPref val="1"/>
          <dgm:bulletEnabled val="1"/>
        </dgm:presLayoutVars>
      </dgm:prSet>
      <dgm:spPr/>
    </dgm:pt>
    <dgm:pt modelId="{B1474696-D87F-4435-A07C-C0B62E296257}" type="pres">
      <dgm:prSet presAssocID="{8C25AF8E-EB4D-45D5-82A2-6C171F3E11B0}" presName="Accent3" presStyleCnt="0"/>
      <dgm:spPr/>
    </dgm:pt>
    <dgm:pt modelId="{1AD64FE9-E181-4028-93C6-6A772BAA8C71}" type="pres">
      <dgm:prSet presAssocID="{8C25AF8E-EB4D-45D5-82A2-6C171F3E11B0}" presName="Accent" presStyleLbl="node1" presStyleIdx="2" presStyleCnt="4" custScaleX="326280" custLinFactNeighborX="-65602" custLinFactNeighborY="22421"/>
      <dgm:spPr/>
    </dgm:pt>
    <dgm:pt modelId="{C18774BC-A9D3-4F08-BD58-3F0E11C6E0DC}" type="pres">
      <dgm:prSet presAssocID="{8C25AF8E-EB4D-45D5-82A2-6C171F3E11B0}" presName="Parent3" presStyleLbl="revTx" presStyleIdx="2" presStyleCnt="4" custScaleX="510454" custLinFactNeighborX="-86675" custLinFactNeighborY="74546">
        <dgm:presLayoutVars>
          <dgm:chMax val="1"/>
          <dgm:chPref val="1"/>
          <dgm:bulletEnabled val="1"/>
        </dgm:presLayoutVars>
      </dgm:prSet>
      <dgm:spPr/>
    </dgm:pt>
    <dgm:pt modelId="{58FBECE9-3156-4317-B820-FE146E749F1E}" type="pres">
      <dgm:prSet presAssocID="{6CAEBA00-93DE-442C-AB9D-2C7647AB2B00}" presName="Accent4" presStyleCnt="0"/>
      <dgm:spPr/>
    </dgm:pt>
    <dgm:pt modelId="{1530F25D-1438-49A6-91AC-77250D1C462A}" type="pres">
      <dgm:prSet presAssocID="{6CAEBA00-93DE-442C-AB9D-2C7647AB2B00}" presName="Accent" presStyleLbl="node1" presStyleIdx="3" presStyleCnt="4" custScaleX="305959" custLinFactNeighborX="-90984" custLinFactNeighborY="34967"/>
      <dgm:spPr/>
    </dgm:pt>
    <dgm:pt modelId="{44B02FF5-7FDC-4942-92E3-63218EA3643D}" type="pres">
      <dgm:prSet presAssocID="{6CAEBA00-93DE-442C-AB9D-2C7647AB2B00}" presName="Parent4" presStyleLbl="revTx" presStyleIdx="3" presStyleCnt="4" custScaleX="327679" custLinFactX="-51481" custLinFactY="60124" custLinFactNeighborX="-100000" custLinFactNeighborY="100000">
        <dgm:presLayoutVars>
          <dgm:chMax val="1"/>
          <dgm:chPref val="1"/>
          <dgm:bulletEnabled val="1"/>
        </dgm:presLayoutVars>
      </dgm:prSet>
      <dgm:spPr/>
    </dgm:pt>
  </dgm:ptLst>
  <dgm:cxnLst>
    <dgm:cxn modelId="{C1CA3810-A505-439B-975B-B8A35E1483DC}" type="presOf" srcId="{C1A69549-F7B5-4510-8072-DE22B53A1F70}" destId="{B5513E25-C670-49C9-88BF-AF77A3D52E4C}" srcOrd="0" destOrd="0" presId="urn:microsoft.com/office/officeart/2009/layout/CircleArrowProcess"/>
    <dgm:cxn modelId="{EA775A18-4960-425B-B77D-8CCA7337B865}" srcId="{C1A69549-F7B5-4510-8072-DE22B53A1F70}" destId="{BC7C2471-7D59-480A-89C3-5B81DECAFB34}" srcOrd="0" destOrd="0" parTransId="{A120076D-0F99-45E8-8C7E-FD3E8A523B4E}" sibTransId="{CD6C5CD6-29C6-42A9-B645-F623D1D14DFB}"/>
    <dgm:cxn modelId="{D110C721-2813-4391-9230-DCFF9DB6F4AE}" srcId="{C1A69549-F7B5-4510-8072-DE22B53A1F70}" destId="{6CAEBA00-93DE-442C-AB9D-2C7647AB2B00}" srcOrd="3" destOrd="0" parTransId="{2E17DCDD-0A87-407E-AA67-11F94110A058}" sibTransId="{15E8D316-3910-4420-9B96-F826F04C5E74}"/>
    <dgm:cxn modelId="{4FF17B3F-796F-48D2-9DB7-258D307CA4FF}" type="presOf" srcId="{6CAEBA00-93DE-442C-AB9D-2C7647AB2B00}" destId="{44B02FF5-7FDC-4942-92E3-63218EA3643D}" srcOrd="0" destOrd="0" presId="urn:microsoft.com/office/officeart/2009/layout/CircleArrowProcess"/>
    <dgm:cxn modelId="{C429B75B-8764-40E7-9E6C-38C7550C440F}" type="presOf" srcId="{68C9BDAB-D74F-4181-A3F2-17B518089D24}" destId="{0B0B7A60-8EAF-4077-993A-AA1BA8B4C78D}" srcOrd="0" destOrd="0" presId="urn:microsoft.com/office/officeart/2009/layout/CircleArrowProcess"/>
    <dgm:cxn modelId="{5AC0245E-5776-4039-87DC-45519AC615AF}" srcId="{C1A69549-F7B5-4510-8072-DE22B53A1F70}" destId="{68C9BDAB-D74F-4181-A3F2-17B518089D24}" srcOrd="1" destOrd="0" parTransId="{64471C59-B3B9-469C-985A-B42B10677B73}" sibTransId="{1FFB7BC3-A5EA-44A4-809C-465EE933E26B}"/>
    <dgm:cxn modelId="{4D00484E-CF84-457D-AA1F-E4600DE44014}" srcId="{C1A69549-F7B5-4510-8072-DE22B53A1F70}" destId="{8C25AF8E-EB4D-45D5-82A2-6C171F3E11B0}" srcOrd="2" destOrd="0" parTransId="{49CF7D0D-2526-4807-A981-E2CD927F5AC1}" sibTransId="{8C3AB1BA-AA64-44D2-821C-3A00951E7AEB}"/>
    <dgm:cxn modelId="{C0873853-D7DD-4BB2-BA8D-E50EEE50055D}" type="presOf" srcId="{BC7C2471-7D59-480A-89C3-5B81DECAFB34}" destId="{7B560FF3-D29C-41C0-9617-1EA160449F20}" srcOrd="0" destOrd="0" presId="urn:microsoft.com/office/officeart/2009/layout/CircleArrowProcess"/>
    <dgm:cxn modelId="{D6B38995-D299-4791-B6CB-247E6B193B97}" type="presOf" srcId="{8C25AF8E-EB4D-45D5-82A2-6C171F3E11B0}" destId="{C18774BC-A9D3-4F08-BD58-3F0E11C6E0DC}" srcOrd="0" destOrd="0" presId="urn:microsoft.com/office/officeart/2009/layout/CircleArrowProcess"/>
    <dgm:cxn modelId="{2C9AFEDB-91EC-474C-AD68-8A3DFAA3913C}" type="presParOf" srcId="{B5513E25-C670-49C9-88BF-AF77A3D52E4C}" destId="{EEFB1802-7E23-4D0C-9C47-85392ECB664C}" srcOrd="0" destOrd="0" presId="urn:microsoft.com/office/officeart/2009/layout/CircleArrowProcess"/>
    <dgm:cxn modelId="{04A90CFB-E71E-4AC9-B974-57044581D166}" type="presParOf" srcId="{EEFB1802-7E23-4D0C-9C47-85392ECB664C}" destId="{87CF7C80-B888-4AC5-A3B8-A867D5DD590A}" srcOrd="0" destOrd="0" presId="urn:microsoft.com/office/officeart/2009/layout/CircleArrowProcess"/>
    <dgm:cxn modelId="{33E7B057-0D70-4224-9AFE-E430339E581E}" type="presParOf" srcId="{B5513E25-C670-49C9-88BF-AF77A3D52E4C}" destId="{7B560FF3-D29C-41C0-9617-1EA160449F20}" srcOrd="1" destOrd="0" presId="urn:microsoft.com/office/officeart/2009/layout/CircleArrowProcess"/>
    <dgm:cxn modelId="{5EB10D68-491F-4424-98AB-FA576CA9EEA5}" type="presParOf" srcId="{B5513E25-C670-49C9-88BF-AF77A3D52E4C}" destId="{3699E387-0127-4BA1-AB0A-6A15517EE21F}" srcOrd="2" destOrd="0" presId="urn:microsoft.com/office/officeart/2009/layout/CircleArrowProcess"/>
    <dgm:cxn modelId="{6DA63AAA-4EB8-4DCC-B4F4-F9FDA62A0AE1}" type="presParOf" srcId="{3699E387-0127-4BA1-AB0A-6A15517EE21F}" destId="{01BE90B8-417F-4A24-A03B-60C0DAABFD8B}" srcOrd="0" destOrd="0" presId="urn:microsoft.com/office/officeart/2009/layout/CircleArrowProcess"/>
    <dgm:cxn modelId="{21030FF1-07AF-4B22-A466-C94B74F5744A}" type="presParOf" srcId="{B5513E25-C670-49C9-88BF-AF77A3D52E4C}" destId="{0B0B7A60-8EAF-4077-993A-AA1BA8B4C78D}" srcOrd="3" destOrd="0" presId="urn:microsoft.com/office/officeart/2009/layout/CircleArrowProcess"/>
    <dgm:cxn modelId="{4E22C7CF-8DF9-4761-B15D-D9322ACC05A8}" type="presParOf" srcId="{B5513E25-C670-49C9-88BF-AF77A3D52E4C}" destId="{B1474696-D87F-4435-A07C-C0B62E296257}" srcOrd="4" destOrd="0" presId="urn:microsoft.com/office/officeart/2009/layout/CircleArrowProcess"/>
    <dgm:cxn modelId="{757B51A4-6247-4FCC-9149-AC2BB65D3F09}" type="presParOf" srcId="{B1474696-D87F-4435-A07C-C0B62E296257}" destId="{1AD64FE9-E181-4028-93C6-6A772BAA8C71}" srcOrd="0" destOrd="0" presId="urn:microsoft.com/office/officeart/2009/layout/CircleArrowProcess"/>
    <dgm:cxn modelId="{C08B9868-36EE-4F95-AED4-25972C4BB71A}" type="presParOf" srcId="{B5513E25-C670-49C9-88BF-AF77A3D52E4C}" destId="{C18774BC-A9D3-4F08-BD58-3F0E11C6E0DC}" srcOrd="5" destOrd="0" presId="urn:microsoft.com/office/officeart/2009/layout/CircleArrowProcess"/>
    <dgm:cxn modelId="{CBF34258-D13E-4947-BF4C-10C7DB497B2C}" type="presParOf" srcId="{B5513E25-C670-49C9-88BF-AF77A3D52E4C}" destId="{58FBECE9-3156-4317-B820-FE146E749F1E}" srcOrd="6" destOrd="0" presId="urn:microsoft.com/office/officeart/2009/layout/CircleArrowProcess"/>
    <dgm:cxn modelId="{FDD91477-F2ED-4351-A488-DB6A14458C82}" type="presParOf" srcId="{58FBECE9-3156-4317-B820-FE146E749F1E}" destId="{1530F25D-1438-49A6-91AC-77250D1C462A}" srcOrd="0" destOrd="0" presId="urn:microsoft.com/office/officeart/2009/layout/CircleArrowProcess"/>
    <dgm:cxn modelId="{FF9CBC3C-6799-4B1F-8802-C1D250EF4EF1}" type="presParOf" srcId="{B5513E25-C670-49C9-88BF-AF77A3D52E4C}" destId="{44B02FF5-7FDC-4942-92E3-63218EA3643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437B93-92EF-42FC-94D3-6A8710583DE3}"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A01EA290-73DD-4A8E-B3D1-98EBF4D81F30}">
      <dgm:prSet phldrT="[Text]" custT="1"/>
      <dgm:spPr>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a:solidFill>
                <a:schemeClr val="tx1"/>
              </a:solidFill>
              <a:effectLst>
                <a:outerShdw blurRad="38100" dist="38100" dir="2700000" algn="tl">
                  <a:srgbClr val="000000">
                    <a:alpha val="43137"/>
                  </a:srgbClr>
                </a:outerShdw>
              </a:effectLst>
              <a:latin typeface="+mj-lt"/>
            </a:rPr>
            <a:t>Institutional care</a:t>
          </a:r>
        </a:p>
        <a:p>
          <a:r>
            <a:rPr lang="en-US" sz="1400" dirty="0">
              <a:solidFill>
                <a:schemeClr val="tx1"/>
              </a:solidFill>
              <a:latin typeface="+mj-lt"/>
            </a:rPr>
            <a:t>[long term care facilities, nursing homes, old age homes, dementia special care units]</a:t>
          </a:r>
        </a:p>
      </dgm:t>
    </dgm:pt>
    <dgm:pt modelId="{B44D23DA-9288-4952-B37B-0B05DA7A59BC}" type="parTrans" cxnId="{88769B8B-DA48-4056-9DCC-9F80B47D1D09}">
      <dgm:prSet/>
      <dgm:spPr/>
      <dgm:t>
        <a:bodyPr/>
        <a:lstStyle/>
        <a:p>
          <a:endParaRPr lang="en-US"/>
        </a:p>
      </dgm:t>
    </dgm:pt>
    <dgm:pt modelId="{EE0BB4E9-FDEE-415F-BAFF-A8522E59CD78}" type="sibTrans" cxnId="{88769B8B-DA48-4056-9DCC-9F80B47D1D09}">
      <dgm:prSet/>
      <dgm:spPr/>
      <dgm:t>
        <a:bodyPr/>
        <a:lstStyle/>
        <a:p>
          <a:endParaRPr lang="en-US"/>
        </a:p>
      </dgm:t>
    </dgm:pt>
    <dgm:pt modelId="{3922AC8C-86A7-4AAC-8E18-0809E0828296}">
      <dgm:prSet phldrT="[Text]"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4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latin typeface="+mj-lt"/>
            </a:rPr>
            <a:t>Neighborhood group homes</a:t>
          </a:r>
        </a:p>
        <a:p>
          <a:r>
            <a:rPr lang="en-US" sz="1400" dirty="0">
              <a:latin typeface="+mj-lt"/>
            </a:rPr>
            <a:t>[generic group homes, specialized group homes]</a:t>
          </a:r>
        </a:p>
        <a:p>
          <a:r>
            <a:rPr lang="en-US" sz="1400" dirty="0">
              <a:latin typeface="+mj-lt"/>
            </a:rPr>
            <a:t>      Group homes for persons with ID who age in the homes</a:t>
          </a:r>
        </a:p>
        <a:p>
          <a:r>
            <a:rPr lang="en-US" sz="1400" dirty="0">
              <a:latin typeface="+mj-lt"/>
            </a:rPr>
            <a:t>      Group homes for specialized dementia care</a:t>
          </a:r>
        </a:p>
        <a:p>
          <a:endParaRPr lang="en-US" sz="1400" dirty="0"/>
        </a:p>
      </dgm:t>
    </dgm:pt>
    <dgm:pt modelId="{254F4E0F-B034-42E8-8DEE-E8231EE86C32}" type="parTrans" cxnId="{838D872A-9359-4EC4-81A8-5EEFF07E72B3}">
      <dgm:prSet/>
      <dgm:spPr/>
      <dgm:t>
        <a:bodyPr/>
        <a:lstStyle/>
        <a:p>
          <a:endParaRPr lang="en-US"/>
        </a:p>
      </dgm:t>
    </dgm:pt>
    <dgm:pt modelId="{8FF1D85B-E196-4F6E-A75A-5CFFC99FA2B7}" type="sibTrans" cxnId="{838D872A-9359-4EC4-81A8-5EEFF07E72B3}">
      <dgm:prSet/>
      <dgm:spPr/>
      <dgm:t>
        <a:bodyPr/>
        <a:lstStyle/>
        <a:p>
          <a:endParaRPr lang="en-US"/>
        </a:p>
      </dgm:t>
    </dgm:pt>
    <dgm:pt modelId="{BC7B84B2-181D-4023-80CA-25823517855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a:effectLst>
                <a:outerShdw blurRad="38100" dist="38100" dir="2700000" algn="tl">
                  <a:srgbClr val="000000">
                    <a:alpha val="43137"/>
                  </a:srgbClr>
                </a:outerShdw>
              </a:effectLst>
              <a:latin typeface="+mj-lt"/>
            </a:rPr>
            <a:t>Family care</a:t>
          </a:r>
        </a:p>
        <a:p>
          <a:r>
            <a:rPr lang="en-US" sz="1400" dirty="0">
              <a:latin typeface="+mj-lt"/>
            </a:rPr>
            <a:t>[living with family, other relatives, or other family members of carers]</a:t>
          </a:r>
        </a:p>
      </dgm:t>
    </dgm:pt>
    <dgm:pt modelId="{8B5CA831-3866-4EC5-84F6-6717A3D16583}" type="sibTrans" cxnId="{6FF9E08A-C3D8-4A8E-8792-508E7FABA5D3}">
      <dgm:prSet/>
      <dgm:spPr/>
      <dgm:t>
        <a:bodyPr/>
        <a:lstStyle/>
        <a:p>
          <a:endParaRPr lang="en-US"/>
        </a:p>
      </dgm:t>
    </dgm:pt>
    <dgm:pt modelId="{77B92ACE-279D-4C72-A808-FF1B432560AB}" type="parTrans" cxnId="{6FF9E08A-C3D8-4A8E-8792-508E7FABA5D3}">
      <dgm:prSet/>
      <dgm:spPr/>
      <dgm:t>
        <a:bodyPr/>
        <a:lstStyle/>
        <a:p>
          <a:endParaRPr lang="en-US"/>
        </a:p>
      </dgm:t>
    </dgm:pt>
    <dgm:pt modelId="{20784169-39CE-4CDC-ADB4-2D13737C1ACE}" type="pres">
      <dgm:prSet presAssocID="{3F437B93-92EF-42FC-94D3-6A8710583DE3}" presName="linear" presStyleCnt="0">
        <dgm:presLayoutVars>
          <dgm:dir/>
          <dgm:animLvl val="lvl"/>
          <dgm:resizeHandles val="exact"/>
        </dgm:presLayoutVars>
      </dgm:prSet>
      <dgm:spPr/>
    </dgm:pt>
    <dgm:pt modelId="{976E6042-C522-4898-9AD1-8D267BF09E68}" type="pres">
      <dgm:prSet presAssocID="{A01EA290-73DD-4A8E-B3D1-98EBF4D81F30}" presName="parentLin" presStyleCnt="0"/>
      <dgm:spPr/>
    </dgm:pt>
    <dgm:pt modelId="{DE2D4AB7-DA2B-441E-9F13-56FB8F4345B3}" type="pres">
      <dgm:prSet presAssocID="{A01EA290-73DD-4A8E-B3D1-98EBF4D81F30}" presName="parentLeftMargin" presStyleLbl="node1" presStyleIdx="0" presStyleCnt="3"/>
      <dgm:spPr/>
    </dgm:pt>
    <dgm:pt modelId="{D542BC75-6460-486B-A5F6-0A40A9E12165}" type="pres">
      <dgm:prSet presAssocID="{A01EA290-73DD-4A8E-B3D1-98EBF4D81F30}" presName="parentText" presStyleLbl="node1" presStyleIdx="0" presStyleCnt="3" custScaleX="101180" custScaleY="62871" custLinFactNeighborX="-81308" custLinFactNeighborY="-32439">
        <dgm:presLayoutVars>
          <dgm:chMax val="0"/>
          <dgm:bulletEnabled val="1"/>
        </dgm:presLayoutVars>
      </dgm:prSet>
      <dgm:spPr/>
    </dgm:pt>
    <dgm:pt modelId="{7B2E84DC-3A7D-4A36-8079-6BD8344DDCE3}" type="pres">
      <dgm:prSet presAssocID="{A01EA290-73DD-4A8E-B3D1-98EBF4D81F30}" presName="negativeSpace" presStyleCnt="0"/>
      <dgm:spPr/>
    </dgm:pt>
    <dgm:pt modelId="{67F2076E-0308-45BE-9DCA-FA1E2CCC256D}" type="pres">
      <dgm:prSet presAssocID="{A01EA290-73DD-4A8E-B3D1-98EBF4D81F30}" presName="childText" presStyleLbl="conFgAcc1" presStyleIdx="0" presStyleCnt="3" custFlipVert="1" custFlipHor="0" custScaleX="860" custScaleY="4652" custLinFactY="34612" custLinFactNeighborX="562" custLinFactNeighborY="100000">
        <dgm:presLayoutVars>
          <dgm:bulletEnabled val="1"/>
        </dgm:presLayoutVars>
      </dgm:prSet>
      <dgm:spPr>
        <a:noFill/>
        <a:ln>
          <a:noFill/>
        </a:ln>
      </dgm:spPr>
    </dgm:pt>
    <dgm:pt modelId="{BDF03091-150C-423B-B3AC-3B8C0E6D6A46}" type="pres">
      <dgm:prSet presAssocID="{EE0BB4E9-FDEE-415F-BAFF-A8522E59CD78}" presName="spaceBetweenRectangles" presStyleCnt="0"/>
      <dgm:spPr/>
    </dgm:pt>
    <dgm:pt modelId="{D0AC3674-C4DA-4F92-BD66-83117D698624}" type="pres">
      <dgm:prSet presAssocID="{3922AC8C-86A7-4AAC-8E18-0809E0828296}" presName="parentLin" presStyleCnt="0"/>
      <dgm:spPr/>
    </dgm:pt>
    <dgm:pt modelId="{538489C8-F513-4A89-AC6A-639517B27FA8}" type="pres">
      <dgm:prSet presAssocID="{3922AC8C-86A7-4AAC-8E18-0809E0828296}" presName="parentLeftMargin" presStyleLbl="node1" presStyleIdx="0" presStyleCnt="3"/>
      <dgm:spPr/>
    </dgm:pt>
    <dgm:pt modelId="{59D52ABF-1AB4-4634-92D0-54C4B4F22D1F}" type="pres">
      <dgm:prSet presAssocID="{3922AC8C-86A7-4AAC-8E18-0809E0828296}" presName="parentText" presStyleLbl="node1" presStyleIdx="1" presStyleCnt="3" custScaleX="102184" custScaleY="82807" custLinFactNeighborX="-81308" custLinFactNeighborY="75092">
        <dgm:presLayoutVars>
          <dgm:chMax val="0"/>
          <dgm:bulletEnabled val="1"/>
        </dgm:presLayoutVars>
      </dgm:prSet>
      <dgm:spPr/>
    </dgm:pt>
    <dgm:pt modelId="{DF7643CE-D749-4381-A2C0-2402395B5D16}" type="pres">
      <dgm:prSet presAssocID="{3922AC8C-86A7-4AAC-8E18-0809E0828296}" presName="negativeSpace" presStyleCnt="0"/>
      <dgm:spPr/>
    </dgm:pt>
    <dgm:pt modelId="{84FC0F7A-46CF-4119-AC73-D042704C6C5E}" type="pres">
      <dgm:prSet presAssocID="{3922AC8C-86A7-4AAC-8E18-0809E0828296}" presName="childText" presStyleLbl="conFgAcc1" presStyleIdx="1" presStyleCnt="3" custFlipVert="1" custFlipHor="0" custScaleX="561" custScaleY="4302" custLinFactNeighborX="917" custLinFactNeighborY="-61241">
        <dgm:presLayoutVars>
          <dgm:bulletEnabled val="1"/>
        </dgm:presLayoutVars>
      </dgm:prSet>
      <dgm:spPr>
        <a:noFill/>
        <a:ln>
          <a:noFill/>
        </a:ln>
      </dgm:spPr>
    </dgm:pt>
    <dgm:pt modelId="{71B2E05D-883B-486E-AC77-CB141FBB943D}" type="pres">
      <dgm:prSet presAssocID="{8FF1D85B-E196-4F6E-A75A-5CFFC99FA2B7}" presName="spaceBetweenRectangles" presStyleCnt="0"/>
      <dgm:spPr/>
    </dgm:pt>
    <dgm:pt modelId="{ED353D00-436F-4154-B474-398AA07C0A6D}" type="pres">
      <dgm:prSet presAssocID="{BC7B84B2-181D-4023-80CA-25823517855F}" presName="parentLin" presStyleCnt="0"/>
      <dgm:spPr/>
    </dgm:pt>
    <dgm:pt modelId="{35174009-261D-42A2-BFE6-CE8F8DA388D1}" type="pres">
      <dgm:prSet presAssocID="{BC7B84B2-181D-4023-80CA-25823517855F}" presName="parentLeftMargin" presStyleLbl="node1" presStyleIdx="1" presStyleCnt="3"/>
      <dgm:spPr/>
    </dgm:pt>
    <dgm:pt modelId="{3DB4411A-EC81-446D-BA8D-772DFC8CAA91}" type="pres">
      <dgm:prSet presAssocID="{BC7B84B2-181D-4023-80CA-25823517855F}" presName="parentText" presStyleLbl="node1" presStyleIdx="2" presStyleCnt="3" custScaleX="101835" custScaleY="60287" custLinFactNeighborX="-81308" custLinFactNeighborY="-50070">
        <dgm:presLayoutVars>
          <dgm:chMax val="0"/>
          <dgm:bulletEnabled val="1"/>
        </dgm:presLayoutVars>
      </dgm:prSet>
      <dgm:spPr/>
    </dgm:pt>
    <dgm:pt modelId="{DD548F61-A765-4479-8E50-B3B0AE102A0E}" type="pres">
      <dgm:prSet presAssocID="{BC7B84B2-181D-4023-80CA-25823517855F}" presName="negativeSpace" presStyleCnt="0"/>
      <dgm:spPr/>
    </dgm:pt>
    <dgm:pt modelId="{A54CF26C-7B94-416A-BE8C-14996E762F70}" type="pres">
      <dgm:prSet presAssocID="{BC7B84B2-181D-4023-80CA-25823517855F}" presName="childText" presStyleLbl="conFgAcc1" presStyleIdx="2" presStyleCnt="3" custFlipVert="1" custFlipHor="1" custScaleX="550" custScaleY="4477" custLinFactNeighborX="78704" custLinFactNeighborY="71801">
        <dgm:presLayoutVars>
          <dgm:bulletEnabled val="1"/>
        </dgm:presLayoutVars>
      </dgm:prSet>
      <dgm:spPr>
        <a:noFill/>
        <a:ln>
          <a:noFill/>
        </a:ln>
      </dgm:spPr>
    </dgm:pt>
  </dgm:ptLst>
  <dgm:cxnLst>
    <dgm:cxn modelId="{838D872A-9359-4EC4-81A8-5EEFF07E72B3}" srcId="{3F437B93-92EF-42FC-94D3-6A8710583DE3}" destId="{3922AC8C-86A7-4AAC-8E18-0809E0828296}" srcOrd="1" destOrd="0" parTransId="{254F4E0F-B034-42E8-8DEE-E8231EE86C32}" sibTransId="{8FF1D85B-E196-4F6E-A75A-5CFFC99FA2B7}"/>
    <dgm:cxn modelId="{0228FB2B-D824-47F6-9862-0E8A002598A9}" type="presOf" srcId="{BC7B84B2-181D-4023-80CA-25823517855F}" destId="{35174009-261D-42A2-BFE6-CE8F8DA388D1}" srcOrd="0" destOrd="0" presId="urn:microsoft.com/office/officeart/2005/8/layout/list1"/>
    <dgm:cxn modelId="{32E9C553-2A2C-4B1D-9CF9-1F225026347C}" type="presOf" srcId="{3922AC8C-86A7-4AAC-8E18-0809E0828296}" destId="{59D52ABF-1AB4-4634-92D0-54C4B4F22D1F}" srcOrd="1" destOrd="0" presId="urn:microsoft.com/office/officeart/2005/8/layout/list1"/>
    <dgm:cxn modelId="{CD64E074-5B5B-4773-98ED-0F74197BA5E3}" type="presOf" srcId="{3F437B93-92EF-42FC-94D3-6A8710583DE3}" destId="{20784169-39CE-4CDC-ADB4-2D13737C1ACE}" srcOrd="0" destOrd="0" presId="urn:microsoft.com/office/officeart/2005/8/layout/list1"/>
    <dgm:cxn modelId="{6FF9E08A-C3D8-4A8E-8792-508E7FABA5D3}" srcId="{3F437B93-92EF-42FC-94D3-6A8710583DE3}" destId="{BC7B84B2-181D-4023-80CA-25823517855F}" srcOrd="2" destOrd="0" parTransId="{77B92ACE-279D-4C72-A808-FF1B432560AB}" sibTransId="{8B5CA831-3866-4EC5-84F6-6717A3D16583}"/>
    <dgm:cxn modelId="{88769B8B-DA48-4056-9DCC-9F80B47D1D09}" srcId="{3F437B93-92EF-42FC-94D3-6A8710583DE3}" destId="{A01EA290-73DD-4A8E-B3D1-98EBF4D81F30}" srcOrd="0" destOrd="0" parTransId="{B44D23DA-9288-4952-B37B-0B05DA7A59BC}" sibTransId="{EE0BB4E9-FDEE-415F-BAFF-A8522E59CD78}"/>
    <dgm:cxn modelId="{30644B97-5044-4FA2-9C8A-F4776D2BCB99}" type="presOf" srcId="{A01EA290-73DD-4A8E-B3D1-98EBF4D81F30}" destId="{D542BC75-6460-486B-A5F6-0A40A9E12165}" srcOrd="1" destOrd="0" presId="urn:microsoft.com/office/officeart/2005/8/layout/list1"/>
    <dgm:cxn modelId="{F917C0DC-CB9B-4A89-BC97-FB571426FE9B}" type="presOf" srcId="{BC7B84B2-181D-4023-80CA-25823517855F}" destId="{3DB4411A-EC81-446D-BA8D-772DFC8CAA91}" srcOrd="1" destOrd="0" presId="urn:microsoft.com/office/officeart/2005/8/layout/list1"/>
    <dgm:cxn modelId="{D293C1DC-EE0C-4AD4-8915-F49FD18C36AF}" type="presOf" srcId="{3922AC8C-86A7-4AAC-8E18-0809E0828296}" destId="{538489C8-F513-4A89-AC6A-639517B27FA8}" srcOrd="0" destOrd="0" presId="urn:microsoft.com/office/officeart/2005/8/layout/list1"/>
    <dgm:cxn modelId="{B95F5DE6-066A-4118-8251-D95AE4C60853}" type="presOf" srcId="{A01EA290-73DD-4A8E-B3D1-98EBF4D81F30}" destId="{DE2D4AB7-DA2B-441E-9F13-56FB8F4345B3}" srcOrd="0" destOrd="0" presId="urn:microsoft.com/office/officeart/2005/8/layout/list1"/>
    <dgm:cxn modelId="{03AB556E-C673-4287-9378-C1DFE7CBE73E}" type="presParOf" srcId="{20784169-39CE-4CDC-ADB4-2D13737C1ACE}" destId="{976E6042-C522-4898-9AD1-8D267BF09E68}" srcOrd="0" destOrd="0" presId="urn:microsoft.com/office/officeart/2005/8/layout/list1"/>
    <dgm:cxn modelId="{52B638F5-B4B8-42FC-9DDE-39CC8BA01448}" type="presParOf" srcId="{976E6042-C522-4898-9AD1-8D267BF09E68}" destId="{DE2D4AB7-DA2B-441E-9F13-56FB8F4345B3}" srcOrd="0" destOrd="0" presId="urn:microsoft.com/office/officeart/2005/8/layout/list1"/>
    <dgm:cxn modelId="{9C53EE0D-2D20-448E-B198-DF44480B4F48}" type="presParOf" srcId="{976E6042-C522-4898-9AD1-8D267BF09E68}" destId="{D542BC75-6460-486B-A5F6-0A40A9E12165}" srcOrd="1" destOrd="0" presId="urn:microsoft.com/office/officeart/2005/8/layout/list1"/>
    <dgm:cxn modelId="{9CA5F486-BD8D-4418-915D-BCD9592F5E8B}" type="presParOf" srcId="{20784169-39CE-4CDC-ADB4-2D13737C1ACE}" destId="{7B2E84DC-3A7D-4A36-8079-6BD8344DDCE3}" srcOrd="1" destOrd="0" presId="urn:microsoft.com/office/officeart/2005/8/layout/list1"/>
    <dgm:cxn modelId="{6F2D1A11-B252-4FA3-BFA3-A4006C42040B}" type="presParOf" srcId="{20784169-39CE-4CDC-ADB4-2D13737C1ACE}" destId="{67F2076E-0308-45BE-9DCA-FA1E2CCC256D}" srcOrd="2" destOrd="0" presId="urn:microsoft.com/office/officeart/2005/8/layout/list1"/>
    <dgm:cxn modelId="{F53C2A31-C232-4DEF-856A-9E4A989186BF}" type="presParOf" srcId="{20784169-39CE-4CDC-ADB4-2D13737C1ACE}" destId="{BDF03091-150C-423B-B3AC-3B8C0E6D6A46}" srcOrd="3" destOrd="0" presId="urn:microsoft.com/office/officeart/2005/8/layout/list1"/>
    <dgm:cxn modelId="{04CC683B-4AD1-4B12-9283-8FEFDBCE0230}" type="presParOf" srcId="{20784169-39CE-4CDC-ADB4-2D13737C1ACE}" destId="{D0AC3674-C4DA-4F92-BD66-83117D698624}" srcOrd="4" destOrd="0" presId="urn:microsoft.com/office/officeart/2005/8/layout/list1"/>
    <dgm:cxn modelId="{09DCEC89-6A86-41C9-845B-BF913B196A03}" type="presParOf" srcId="{D0AC3674-C4DA-4F92-BD66-83117D698624}" destId="{538489C8-F513-4A89-AC6A-639517B27FA8}" srcOrd="0" destOrd="0" presId="urn:microsoft.com/office/officeart/2005/8/layout/list1"/>
    <dgm:cxn modelId="{72C44349-0F3C-4F8E-A508-5FEEF71FEAA2}" type="presParOf" srcId="{D0AC3674-C4DA-4F92-BD66-83117D698624}" destId="{59D52ABF-1AB4-4634-92D0-54C4B4F22D1F}" srcOrd="1" destOrd="0" presId="urn:microsoft.com/office/officeart/2005/8/layout/list1"/>
    <dgm:cxn modelId="{316DBA33-DCA6-4D17-9DA3-2E6B496E87DE}" type="presParOf" srcId="{20784169-39CE-4CDC-ADB4-2D13737C1ACE}" destId="{DF7643CE-D749-4381-A2C0-2402395B5D16}" srcOrd="5" destOrd="0" presId="urn:microsoft.com/office/officeart/2005/8/layout/list1"/>
    <dgm:cxn modelId="{BD305AD0-4A5E-427F-9BDA-668A8FAFDDD3}" type="presParOf" srcId="{20784169-39CE-4CDC-ADB4-2D13737C1ACE}" destId="{84FC0F7A-46CF-4119-AC73-D042704C6C5E}" srcOrd="6" destOrd="0" presId="urn:microsoft.com/office/officeart/2005/8/layout/list1"/>
    <dgm:cxn modelId="{770F24FC-8674-4E92-8497-661A76E9B72F}" type="presParOf" srcId="{20784169-39CE-4CDC-ADB4-2D13737C1ACE}" destId="{71B2E05D-883B-486E-AC77-CB141FBB943D}" srcOrd="7" destOrd="0" presId="urn:microsoft.com/office/officeart/2005/8/layout/list1"/>
    <dgm:cxn modelId="{91756EEE-055A-42B5-9BD1-DAF3B8352537}" type="presParOf" srcId="{20784169-39CE-4CDC-ADB4-2D13737C1ACE}" destId="{ED353D00-436F-4154-B474-398AA07C0A6D}" srcOrd="8" destOrd="0" presId="urn:microsoft.com/office/officeart/2005/8/layout/list1"/>
    <dgm:cxn modelId="{1A160237-38DC-449C-9487-92F7C6C20B31}" type="presParOf" srcId="{ED353D00-436F-4154-B474-398AA07C0A6D}" destId="{35174009-261D-42A2-BFE6-CE8F8DA388D1}" srcOrd="0" destOrd="0" presId="urn:microsoft.com/office/officeart/2005/8/layout/list1"/>
    <dgm:cxn modelId="{E42FA766-2356-4D36-908C-82FC30D97ADC}" type="presParOf" srcId="{ED353D00-436F-4154-B474-398AA07C0A6D}" destId="{3DB4411A-EC81-446D-BA8D-772DFC8CAA91}" srcOrd="1" destOrd="0" presId="urn:microsoft.com/office/officeart/2005/8/layout/list1"/>
    <dgm:cxn modelId="{9DFF8859-3098-4E93-A774-68347214CF42}" type="presParOf" srcId="{20784169-39CE-4CDC-ADB4-2D13737C1ACE}" destId="{DD548F61-A765-4479-8E50-B3B0AE102A0E}" srcOrd="9" destOrd="0" presId="urn:microsoft.com/office/officeart/2005/8/layout/list1"/>
    <dgm:cxn modelId="{782BF95B-A942-4946-9C7C-CB4EBA7EBDBA}" type="presParOf" srcId="{20784169-39CE-4CDC-ADB4-2D13737C1ACE}" destId="{A54CF26C-7B94-416A-BE8C-14996E762F7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EC3878-88D2-4721-B70E-1E6FF557A32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7881C9-B10E-450D-B4EA-40DF15E10F1A}">
      <dgm:prSet custT="1"/>
      <dgm:spPr/>
      <dgm:t>
        <a:bodyPr/>
        <a:lstStyle/>
        <a:p>
          <a:r>
            <a:rPr lang="en-US" sz="2000" b="1" dirty="0"/>
            <a:t>Strengthening commitment </a:t>
          </a:r>
          <a:r>
            <a:rPr lang="en-US" sz="2000" dirty="0"/>
            <a:t>among stakeholders to lifelong emphasis on health – with the commonality of mitigating dementia</a:t>
          </a:r>
        </a:p>
      </dgm:t>
    </dgm:pt>
    <dgm:pt modelId="{5FCAC41E-CDDF-450C-AC78-30E15CC2F3E0}" type="parTrans" cxnId="{306D3813-EC2D-40BF-A858-1865B7472089}">
      <dgm:prSet/>
      <dgm:spPr/>
      <dgm:t>
        <a:bodyPr/>
        <a:lstStyle/>
        <a:p>
          <a:endParaRPr lang="en-US"/>
        </a:p>
      </dgm:t>
    </dgm:pt>
    <dgm:pt modelId="{18C587E4-79C1-4B58-9028-63B09BF9FCF4}" type="sibTrans" cxnId="{306D3813-EC2D-40BF-A858-1865B7472089}">
      <dgm:prSet/>
      <dgm:spPr/>
      <dgm:t>
        <a:bodyPr/>
        <a:lstStyle/>
        <a:p>
          <a:endParaRPr lang="en-US"/>
        </a:p>
      </dgm:t>
    </dgm:pt>
    <dgm:pt modelId="{35E4DD52-8C4B-4AFA-8890-91875FE28E48}">
      <dgm:prSet custT="1"/>
      <dgm:spPr/>
      <dgm:t>
        <a:bodyPr/>
        <a:lstStyle/>
        <a:p>
          <a:r>
            <a:rPr lang="en-US" sz="2000" b="1" dirty="0"/>
            <a:t>Cross-cutting collaborations </a:t>
          </a:r>
          <a:r>
            <a:rPr lang="en-US" sz="2000" dirty="0"/>
            <a:t>across population sectors around intellectual disability and lifelong health focus</a:t>
          </a:r>
        </a:p>
      </dgm:t>
    </dgm:pt>
    <dgm:pt modelId="{B43A6720-03BF-4E17-AE4E-9739702D0971}" type="parTrans" cxnId="{F7397195-3FDB-4C08-A106-DC917F060443}">
      <dgm:prSet/>
      <dgm:spPr/>
      <dgm:t>
        <a:bodyPr/>
        <a:lstStyle/>
        <a:p>
          <a:endParaRPr lang="en-US"/>
        </a:p>
      </dgm:t>
    </dgm:pt>
    <dgm:pt modelId="{EC302E48-1662-4F00-B183-6F7E7826D54F}" type="sibTrans" cxnId="{F7397195-3FDB-4C08-A106-DC917F060443}">
      <dgm:prSet/>
      <dgm:spPr/>
      <dgm:t>
        <a:bodyPr/>
        <a:lstStyle/>
        <a:p>
          <a:endParaRPr lang="en-US"/>
        </a:p>
      </dgm:t>
    </dgm:pt>
    <dgm:pt modelId="{F00DA4EF-7250-47CA-9B54-1CB2A9195D69}">
      <dgm:prSet custT="1"/>
      <dgm:spPr/>
      <dgm:t>
        <a:bodyPr/>
        <a:lstStyle/>
        <a:p>
          <a:r>
            <a:rPr lang="en-US" sz="2000" b="1" dirty="0"/>
            <a:t>Increasing understanding </a:t>
          </a:r>
          <a:r>
            <a:rPr lang="en-US" sz="2000" dirty="0"/>
            <a:t>of lifelong lifestyle and lived experiences on enhancing later-life health and minimization of cognitive impairment</a:t>
          </a:r>
        </a:p>
      </dgm:t>
    </dgm:pt>
    <dgm:pt modelId="{70C375F2-BECC-4040-9E75-335B96A6D261}" type="parTrans" cxnId="{C0823942-0E0B-4D67-90C9-CCBC7ADCF63B}">
      <dgm:prSet/>
      <dgm:spPr/>
      <dgm:t>
        <a:bodyPr/>
        <a:lstStyle/>
        <a:p>
          <a:endParaRPr lang="en-US"/>
        </a:p>
      </dgm:t>
    </dgm:pt>
    <dgm:pt modelId="{04C62E9E-1203-4843-A6CD-53BD96F703C2}" type="sibTrans" cxnId="{C0823942-0E0B-4D67-90C9-CCBC7ADCF63B}">
      <dgm:prSet/>
      <dgm:spPr/>
      <dgm:t>
        <a:bodyPr/>
        <a:lstStyle/>
        <a:p>
          <a:endParaRPr lang="en-US"/>
        </a:p>
      </dgm:t>
    </dgm:pt>
    <dgm:pt modelId="{2D912D76-D5E7-4260-B01D-ACBD1EA09CD1}">
      <dgm:prSet custT="1"/>
      <dgm:spPr/>
      <dgm:t>
        <a:bodyPr/>
        <a:lstStyle/>
        <a:p>
          <a:r>
            <a:rPr lang="en-US" sz="2000" b="1" dirty="0"/>
            <a:t>Incorporating </a:t>
          </a:r>
          <a:r>
            <a:rPr lang="en-US" sz="2000" dirty="0"/>
            <a:t>within practices, policies and regulatory environments emphasis on healthy lifestyle and related practices to affect brain health</a:t>
          </a:r>
        </a:p>
      </dgm:t>
    </dgm:pt>
    <dgm:pt modelId="{19B652BE-42C3-40EC-8B4C-25140ED7FB4C}" type="parTrans" cxnId="{9F0D4C14-FE87-49B2-BB35-0E3FCC3F03F9}">
      <dgm:prSet/>
      <dgm:spPr/>
      <dgm:t>
        <a:bodyPr/>
        <a:lstStyle/>
        <a:p>
          <a:endParaRPr lang="en-US"/>
        </a:p>
      </dgm:t>
    </dgm:pt>
    <dgm:pt modelId="{5DB1BEC5-F86A-4394-A3B3-34BD2A23B075}" type="sibTrans" cxnId="{9F0D4C14-FE87-49B2-BB35-0E3FCC3F03F9}">
      <dgm:prSet/>
      <dgm:spPr/>
      <dgm:t>
        <a:bodyPr/>
        <a:lstStyle/>
        <a:p>
          <a:endParaRPr lang="en-US"/>
        </a:p>
      </dgm:t>
    </dgm:pt>
    <dgm:pt modelId="{3CD8F715-6B86-407B-987B-F013C5149F04}">
      <dgm:prSet custT="1"/>
      <dgm:spPr/>
      <dgm:t>
        <a:bodyPr/>
        <a:lstStyle/>
        <a:p>
          <a:r>
            <a:rPr lang="en-US" sz="2000" b="1" dirty="0"/>
            <a:t>Enriching written and oral structures </a:t>
          </a:r>
          <a:r>
            <a:rPr lang="en-US" sz="2000" dirty="0"/>
            <a:t>that can serve to inform and enhance positive lifelong practices by persons with intellectual disability</a:t>
          </a:r>
        </a:p>
      </dgm:t>
    </dgm:pt>
    <dgm:pt modelId="{D3EF7F7A-B870-4B1D-A9C3-0A900B086149}" type="parTrans" cxnId="{9262628F-0599-4AC3-A86A-E9073E05501A}">
      <dgm:prSet/>
      <dgm:spPr/>
      <dgm:t>
        <a:bodyPr/>
        <a:lstStyle/>
        <a:p>
          <a:endParaRPr lang="en-US"/>
        </a:p>
      </dgm:t>
    </dgm:pt>
    <dgm:pt modelId="{96D44506-B06A-42E0-8BBD-1A6D2F6EA39F}" type="sibTrans" cxnId="{9262628F-0599-4AC3-A86A-E9073E05501A}">
      <dgm:prSet/>
      <dgm:spPr/>
      <dgm:t>
        <a:bodyPr/>
        <a:lstStyle/>
        <a:p>
          <a:endParaRPr lang="en-US"/>
        </a:p>
      </dgm:t>
    </dgm:pt>
    <dgm:pt modelId="{8960B74B-2379-4796-B875-8CC35244068F}">
      <dgm:prSet custT="1"/>
      <dgm:spPr/>
      <dgm:t>
        <a:bodyPr/>
        <a:lstStyle/>
        <a:p>
          <a:r>
            <a:rPr lang="en-US" sz="2000" b="1" dirty="0"/>
            <a:t>Incorporating ‘brain health’ </a:t>
          </a:r>
          <a:r>
            <a:rPr lang="en-US" sz="2000" dirty="0"/>
            <a:t>into national and state dementia plans</a:t>
          </a:r>
        </a:p>
      </dgm:t>
    </dgm:pt>
    <dgm:pt modelId="{4B2C1B03-8037-4E71-B9B1-9AB204B0E9D7}" type="parTrans" cxnId="{FAD758A6-AAA6-4EEA-921F-ECB021674D75}">
      <dgm:prSet/>
      <dgm:spPr/>
      <dgm:t>
        <a:bodyPr/>
        <a:lstStyle/>
        <a:p>
          <a:endParaRPr lang="en-US"/>
        </a:p>
      </dgm:t>
    </dgm:pt>
    <dgm:pt modelId="{47E337DD-57B5-4E6B-BF05-C6F65B489A07}" type="sibTrans" cxnId="{FAD758A6-AAA6-4EEA-921F-ECB021674D75}">
      <dgm:prSet/>
      <dgm:spPr/>
      <dgm:t>
        <a:bodyPr/>
        <a:lstStyle/>
        <a:p>
          <a:endParaRPr lang="en-US"/>
        </a:p>
      </dgm:t>
    </dgm:pt>
    <dgm:pt modelId="{4CEC994D-904F-4741-B3B0-81C8DF80BEE4}" type="pres">
      <dgm:prSet presAssocID="{5BEC3878-88D2-4721-B70E-1E6FF557A32B}" presName="vert0" presStyleCnt="0">
        <dgm:presLayoutVars>
          <dgm:dir/>
          <dgm:animOne val="branch"/>
          <dgm:animLvl val="lvl"/>
        </dgm:presLayoutVars>
      </dgm:prSet>
      <dgm:spPr/>
    </dgm:pt>
    <dgm:pt modelId="{853B0F6E-ECF9-4D77-9540-23B77012C0CC}" type="pres">
      <dgm:prSet presAssocID="{047881C9-B10E-450D-B4EA-40DF15E10F1A}" presName="thickLine" presStyleLbl="alignNode1" presStyleIdx="0" presStyleCnt="6"/>
      <dgm:spPr/>
    </dgm:pt>
    <dgm:pt modelId="{BB45470B-E071-4F9F-B4F9-88BC728004A9}" type="pres">
      <dgm:prSet presAssocID="{047881C9-B10E-450D-B4EA-40DF15E10F1A}" presName="horz1" presStyleCnt="0"/>
      <dgm:spPr/>
    </dgm:pt>
    <dgm:pt modelId="{B4C015D7-21A4-4AEC-ADFB-01AC705E1F54}" type="pres">
      <dgm:prSet presAssocID="{047881C9-B10E-450D-B4EA-40DF15E10F1A}" presName="tx1" presStyleLbl="revTx" presStyleIdx="0" presStyleCnt="6"/>
      <dgm:spPr/>
    </dgm:pt>
    <dgm:pt modelId="{DF1AC009-7AE2-4E80-8BE0-25725F15354D}" type="pres">
      <dgm:prSet presAssocID="{047881C9-B10E-450D-B4EA-40DF15E10F1A}" presName="vert1" presStyleCnt="0"/>
      <dgm:spPr/>
    </dgm:pt>
    <dgm:pt modelId="{AEBA2A9F-3B47-4258-B271-0FC5A1483842}" type="pres">
      <dgm:prSet presAssocID="{35E4DD52-8C4B-4AFA-8890-91875FE28E48}" presName="thickLine" presStyleLbl="alignNode1" presStyleIdx="1" presStyleCnt="6"/>
      <dgm:spPr/>
    </dgm:pt>
    <dgm:pt modelId="{915E5004-815E-4AE7-9757-56B5DC83E152}" type="pres">
      <dgm:prSet presAssocID="{35E4DD52-8C4B-4AFA-8890-91875FE28E48}" presName="horz1" presStyleCnt="0"/>
      <dgm:spPr/>
    </dgm:pt>
    <dgm:pt modelId="{49E2AE83-B488-4C54-A84E-88C06C1A9EB1}" type="pres">
      <dgm:prSet presAssocID="{35E4DD52-8C4B-4AFA-8890-91875FE28E48}" presName="tx1" presStyleLbl="revTx" presStyleIdx="1" presStyleCnt="6"/>
      <dgm:spPr/>
    </dgm:pt>
    <dgm:pt modelId="{13004724-F695-4D63-9877-0CDBCD2E16D2}" type="pres">
      <dgm:prSet presAssocID="{35E4DD52-8C4B-4AFA-8890-91875FE28E48}" presName="vert1" presStyleCnt="0"/>
      <dgm:spPr/>
    </dgm:pt>
    <dgm:pt modelId="{61BA0DC3-C6B4-4157-9CC8-B69991BD1438}" type="pres">
      <dgm:prSet presAssocID="{F00DA4EF-7250-47CA-9B54-1CB2A9195D69}" presName="thickLine" presStyleLbl="alignNode1" presStyleIdx="2" presStyleCnt="6"/>
      <dgm:spPr/>
    </dgm:pt>
    <dgm:pt modelId="{7A7C22F2-5EE7-4A84-8B11-2949C1D99F55}" type="pres">
      <dgm:prSet presAssocID="{F00DA4EF-7250-47CA-9B54-1CB2A9195D69}" presName="horz1" presStyleCnt="0"/>
      <dgm:spPr/>
    </dgm:pt>
    <dgm:pt modelId="{787A94F8-8C56-4FF6-BDE4-8459E75E8598}" type="pres">
      <dgm:prSet presAssocID="{F00DA4EF-7250-47CA-9B54-1CB2A9195D69}" presName="tx1" presStyleLbl="revTx" presStyleIdx="2" presStyleCnt="6"/>
      <dgm:spPr/>
    </dgm:pt>
    <dgm:pt modelId="{24AE284B-2622-48D7-8DD3-1BFF32F26997}" type="pres">
      <dgm:prSet presAssocID="{F00DA4EF-7250-47CA-9B54-1CB2A9195D69}" presName="vert1" presStyleCnt="0"/>
      <dgm:spPr/>
    </dgm:pt>
    <dgm:pt modelId="{4C5DF1CE-BC2A-4DD9-9731-EA702955BE43}" type="pres">
      <dgm:prSet presAssocID="{2D912D76-D5E7-4260-B01D-ACBD1EA09CD1}" presName="thickLine" presStyleLbl="alignNode1" presStyleIdx="3" presStyleCnt="6"/>
      <dgm:spPr/>
    </dgm:pt>
    <dgm:pt modelId="{4066916A-45B4-4D75-98B0-AE65C28D226B}" type="pres">
      <dgm:prSet presAssocID="{2D912D76-D5E7-4260-B01D-ACBD1EA09CD1}" presName="horz1" presStyleCnt="0"/>
      <dgm:spPr/>
    </dgm:pt>
    <dgm:pt modelId="{B2DE87B0-925F-4B3D-833C-C831EBC5A1BE}" type="pres">
      <dgm:prSet presAssocID="{2D912D76-D5E7-4260-B01D-ACBD1EA09CD1}" presName="tx1" presStyleLbl="revTx" presStyleIdx="3" presStyleCnt="6"/>
      <dgm:spPr/>
    </dgm:pt>
    <dgm:pt modelId="{D0A3983A-0B55-4A6A-BB64-70B7E956184D}" type="pres">
      <dgm:prSet presAssocID="{2D912D76-D5E7-4260-B01D-ACBD1EA09CD1}" presName="vert1" presStyleCnt="0"/>
      <dgm:spPr/>
    </dgm:pt>
    <dgm:pt modelId="{F43C1010-6A10-459F-BAC8-5D81636B89C9}" type="pres">
      <dgm:prSet presAssocID="{3CD8F715-6B86-407B-987B-F013C5149F04}" presName="thickLine" presStyleLbl="alignNode1" presStyleIdx="4" presStyleCnt="6"/>
      <dgm:spPr/>
    </dgm:pt>
    <dgm:pt modelId="{71EDFE4C-7D6C-4E8A-AD6E-9A26CB5F02BA}" type="pres">
      <dgm:prSet presAssocID="{3CD8F715-6B86-407B-987B-F013C5149F04}" presName="horz1" presStyleCnt="0"/>
      <dgm:spPr/>
    </dgm:pt>
    <dgm:pt modelId="{D78AB3E3-0DFE-41E0-9EA1-FB5713729040}" type="pres">
      <dgm:prSet presAssocID="{3CD8F715-6B86-407B-987B-F013C5149F04}" presName="tx1" presStyleLbl="revTx" presStyleIdx="4" presStyleCnt="6"/>
      <dgm:spPr/>
    </dgm:pt>
    <dgm:pt modelId="{BF56157E-984E-4905-BA74-A7E85347E3D1}" type="pres">
      <dgm:prSet presAssocID="{3CD8F715-6B86-407B-987B-F013C5149F04}" presName="vert1" presStyleCnt="0"/>
      <dgm:spPr/>
    </dgm:pt>
    <dgm:pt modelId="{7B3AE727-930E-406F-9B12-912A58756D46}" type="pres">
      <dgm:prSet presAssocID="{8960B74B-2379-4796-B875-8CC35244068F}" presName="thickLine" presStyleLbl="alignNode1" presStyleIdx="5" presStyleCnt="6"/>
      <dgm:spPr/>
    </dgm:pt>
    <dgm:pt modelId="{1E4588EB-AFEC-4D7A-A94F-620C89418C92}" type="pres">
      <dgm:prSet presAssocID="{8960B74B-2379-4796-B875-8CC35244068F}" presName="horz1" presStyleCnt="0"/>
      <dgm:spPr/>
    </dgm:pt>
    <dgm:pt modelId="{3366A6CC-DF4E-4A90-9B90-B1D8073D2664}" type="pres">
      <dgm:prSet presAssocID="{8960B74B-2379-4796-B875-8CC35244068F}" presName="tx1" presStyleLbl="revTx" presStyleIdx="5" presStyleCnt="6"/>
      <dgm:spPr/>
    </dgm:pt>
    <dgm:pt modelId="{B34583D4-99BD-4415-8D3F-EA46A0932B11}" type="pres">
      <dgm:prSet presAssocID="{8960B74B-2379-4796-B875-8CC35244068F}" presName="vert1" presStyleCnt="0"/>
      <dgm:spPr/>
    </dgm:pt>
  </dgm:ptLst>
  <dgm:cxnLst>
    <dgm:cxn modelId="{306D3813-EC2D-40BF-A858-1865B7472089}" srcId="{5BEC3878-88D2-4721-B70E-1E6FF557A32B}" destId="{047881C9-B10E-450D-B4EA-40DF15E10F1A}" srcOrd="0" destOrd="0" parTransId="{5FCAC41E-CDDF-450C-AC78-30E15CC2F3E0}" sibTransId="{18C587E4-79C1-4B58-9028-63B09BF9FCF4}"/>
    <dgm:cxn modelId="{9F0D4C14-FE87-49B2-BB35-0E3FCC3F03F9}" srcId="{5BEC3878-88D2-4721-B70E-1E6FF557A32B}" destId="{2D912D76-D5E7-4260-B01D-ACBD1EA09CD1}" srcOrd="3" destOrd="0" parTransId="{19B652BE-42C3-40EC-8B4C-25140ED7FB4C}" sibTransId="{5DB1BEC5-F86A-4394-A3B3-34BD2A23B075}"/>
    <dgm:cxn modelId="{3F51535D-D020-44BE-8B8A-D594F40F5BE8}" type="presOf" srcId="{35E4DD52-8C4B-4AFA-8890-91875FE28E48}" destId="{49E2AE83-B488-4C54-A84E-88C06C1A9EB1}" srcOrd="0" destOrd="0" presId="urn:microsoft.com/office/officeart/2008/layout/LinedList"/>
    <dgm:cxn modelId="{C0823942-0E0B-4D67-90C9-CCBC7ADCF63B}" srcId="{5BEC3878-88D2-4721-B70E-1E6FF557A32B}" destId="{F00DA4EF-7250-47CA-9B54-1CB2A9195D69}" srcOrd="2" destOrd="0" parTransId="{70C375F2-BECC-4040-9E75-335B96A6D261}" sibTransId="{04C62E9E-1203-4843-A6CD-53BD96F703C2}"/>
    <dgm:cxn modelId="{D947CC53-572E-45B5-A362-16382BCB3CA7}" type="presOf" srcId="{3CD8F715-6B86-407B-987B-F013C5149F04}" destId="{D78AB3E3-0DFE-41E0-9EA1-FB5713729040}" srcOrd="0" destOrd="0" presId="urn:microsoft.com/office/officeart/2008/layout/LinedList"/>
    <dgm:cxn modelId="{9262628F-0599-4AC3-A86A-E9073E05501A}" srcId="{5BEC3878-88D2-4721-B70E-1E6FF557A32B}" destId="{3CD8F715-6B86-407B-987B-F013C5149F04}" srcOrd="4" destOrd="0" parTransId="{D3EF7F7A-B870-4B1D-A9C3-0A900B086149}" sibTransId="{96D44506-B06A-42E0-8BBD-1A6D2F6EA39F}"/>
    <dgm:cxn modelId="{F7397195-3FDB-4C08-A106-DC917F060443}" srcId="{5BEC3878-88D2-4721-B70E-1E6FF557A32B}" destId="{35E4DD52-8C4B-4AFA-8890-91875FE28E48}" srcOrd="1" destOrd="0" parTransId="{B43A6720-03BF-4E17-AE4E-9739702D0971}" sibTransId="{EC302E48-1662-4F00-B183-6F7E7826D54F}"/>
    <dgm:cxn modelId="{FAD758A6-AAA6-4EEA-921F-ECB021674D75}" srcId="{5BEC3878-88D2-4721-B70E-1E6FF557A32B}" destId="{8960B74B-2379-4796-B875-8CC35244068F}" srcOrd="5" destOrd="0" parTransId="{4B2C1B03-8037-4E71-B9B1-9AB204B0E9D7}" sibTransId="{47E337DD-57B5-4E6B-BF05-C6F65B489A07}"/>
    <dgm:cxn modelId="{0D13CAB3-7976-4BA0-8966-B78792432764}" type="presOf" srcId="{F00DA4EF-7250-47CA-9B54-1CB2A9195D69}" destId="{787A94F8-8C56-4FF6-BDE4-8459E75E8598}" srcOrd="0" destOrd="0" presId="urn:microsoft.com/office/officeart/2008/layout/LinedList"/>
    <dgm:cxn modelId="{06BD7FD0-A1EB-40B8-BE9F-3FAAE76496DF}" type="presOf" srcId="{047881C9-B10E-450D-B4EA-40DF15E10F1A}" destId="{B4C015D7-21A4-4AEC-ADFB-01AC705E1F54}" srcOrd="0" destOrd="0" presId="urn:microsoft.com/office/officeart/2008/layout/LinedList"/>
    <dgm:cxn modelId="{DD3D2CD5-0D3A-4DCC-8BBA-3E165D31895E}" type="presOf" srcId="{5BEC3878-88D2-4721-B70E-1E6FF557A32B}" destId="{4CEC994D-904F-4741-B3B0-81C8DF80BEE4}" srcOrd="0" destOrd="0" presId="urn:microsoft.com/office/officeart/2008/layout/LinedList"/>
    <dgm:cxn modelId="{CC09B0DE-A366-45B4-B3CF-9E1E12F0EE96}" type="presOf" srcId="{2D912D76-D5E7-4260-B01D-ACBD1EA09CD1}" destId="{B2DE87B0-925F-4B3D-833C-C831EBC5A1BE}" srcOrd="0" destOrd="0" presId="urn:microsoft.com/office/officeart/2008/layout/LinedList"/>
    <dgm:cxn modelId="{77EA2BED-8FAC-4620-9917-4FB0D33CA30C}" type="presOf" srcId="{8960B74B-2379-4796-B875-8CC35244068F}" destId="{3366A6CC-DF4E-4A90-9B90-B1D8073D2664}" srcOrd="0" destOrd="0" presId="urn:microsoft.com/office/officeart/2008/layout/LinedList"/>
    <dgm:cxn modelId="{C8701F84-C9E8-479E-AE96-21D28204CDCE}" type="presParOf" srcId="{4CEC994D-904F-4741-B3B0-81C8DF80BEE4}" destId="{853B0F6E-ECF9-4D77-9540-23B77012C0CC}" srcOrd="0" destOrd="0" presId="urn:microsoft.com/office/officeart/2008/layout/LinedList"/>
    <dgm:cxn modelId="{F6D6E226-42E5-47CD-92EB-5E16718A8013}" type="presParOf" srcId="{4CEC994D-904F-4741-B3B0-81C8DF80BEE4}" destId="{BB45470B-E071-4F9F-B4F9-88BC728004A9}" srcOrd="1" destOrd="0" presId="urn:microsoft.com/office/officeart/2008/layout/LinedList"/>
    <dgm:cxn modelId="{93AF0D87-5899-40EC-B608-5722478AA6D6}" type="presParOf" srcId="{BB45470B-E071-4F9F-B4F9-88BC728004A9}" destId="{B4C015D7-21A4-4AEC-ADFB-01AC705E1F54}" srcOrd="0" destOrd="0" presId="urn:microsoft.com/office/officeart/2008/layout/LinedList"/>
    <dgm:cxn modelId="{6D8C558E-F103-44FA-BA0D-A6A564C96EB7}" type="presParOf" srcId="{BB45470B-E071-4F9F-B4F9-88BC728004A9}" destId="{DF1AC009-7AE2-4E80-8BE0-25725F15354D}" srcOrd="1" destOrd="0" presId="urn:microsoft.com/office/officeart/2008/layout/LinedList"/>
    <dgm:cxn modelId="{6C17C060-E18B-499B-8CC8-4D4AF992B4ED}" type="presParOf" srcId="{4CEC994D-904F-4741-B3B0-81C8DF80BEE4}" destId="{AEBA2A9F-3B47-4258-B271-0FC5A1483842}" srcOrd="2" destOrd="0" presId="urn:microsoft.com/office/officeart/2008/layout/LinedList"/>
    <dgm:cxn modelId="{3E7E0640-AB4E-4D85-BA0C-DFD10D69CF28}" type="presParOf" srcId="{4CEC994D-904F-4741-B3B0-81C8DF80BEE4}" destId="{915E5004-815E-4AE7-9757-56B5DC83E152}" srcOrd="3" destOrd="0" presId="urn:microsoft.com/office/officeart/2008/layout/LinedList"/>
    <dgm:cxn modelId="{B9848A1A-7694-41F3-895C-EAFD2A30B242}" type="presParOf" srcId="{915E5004-815E-4AE7-9757-56B5DC83E152}" destId="{49E2AE83-B488-4C54-A84E-88C06C1A9EB1}" srcOrd="0" destOrd="0" presId="urn:microsoft.com/office/officeart/2008/layout/LinedList"/>
    <dgm:cxn modelId="{5F48D34F-D81A-4AE2-9D83-9E654C17D41C}" type="presParOf" srcId="{915E5004-815E-4AE7-9757-56B5DC83E152}" destId="{13004724-F695-4D63-9877-0CDBCD2E16D2}" srcOrd="1" destOrd="0" presId="urn:microsoft.com/office/officeart/2008/layout/LinedList"/>
    <dgm:cxn modelId="{1A4BFFC4-9FE2-4B8D-9FBC-05F7331CFAAE}" type="presParOf" srcId="{4CEC994D-904F-4741-B3B0-81C8DF80BEE4}" destId="{61BA0DC3-C6B4-4157-9CC8-B69991BD1438}" srcOrd="4" destOrd="0" presId="urn:microsoft.com/office/officeart/2008/layout/LinedList"/>
    <dgm:cxn modelId="{3C8DB44D-76F8-4BB5-820B-F809A42FA300}" type="presParOf" srcId="{4CEC994D-904F-4741-B3B0-81C8DF80BEE4}" destId="{7A7C22F2-5EE7-4A84-8B11-2949C1D99F55}" srcOrd="5" destOrd="0" presId="urn:microsoft.com/office/officeart/2008/layout/LinedList"/>
    <dgm:cxn modelId="{5C1B148E-A0D0-4689-9143-5E99E3C0A1CC}" type="presParOf" srcId="{7A7C22F2-5EE7-4A84-8B11-2949C1D99F55}" destId="{787A94F8-8C56-4FF6-BDE4-8459E75E8598}" srcOrd="0" destOrd="0" presId="urn:microsoft.com/office/officeart/2008/layout/LinedList"/>
    <dgm:cxn modelId="{0A7242E9-4A83-457E-83D8-057CA09BB5AF}" type="presParOf" srcId="{7A7C22F2-5EE7-4A84-8B11-2949C1D99F55}" destId="{24AE284B-2622-48D7-8DD3-1BFF32F26997}" srcOrd="1" destOrd="0" presId="urn:microsoft.com/office/officeart/2008/layout/LinedList"/>
    <dgm:cxn modelId="{A8C171C5-366A-4E6E-9551-A7402F0273E5}" type="presParOf" srcId="{4CEC994D-904F-4741-B3B0-81C8DF80BEE4}" destId="{4C5DF1CE-BC2A-4DD9-9731-EA702955BE43}" srcOrd="6" destOrd="0" presId="urn:microsoft.com/office/officeart/2008/layout/LinedList"/>
    <dgm:cxn modelId="{14ABF78E-0401-481D-9A5E-6025DE8B7FA0}" type="presParOf" srcId="{4CEC994D-904F-4741-B3B0-81C8DF80BEE4}" destId="{4066916A-45B4-4D75-98B0-AE65C28D226B}" srcOrd="7" destOrd="0" presId="urn:microsoft.com/office/officeart/2008/layout/LinedList"/>
    <dgm:cxn modelId="{94D6C6AC-BBBE-4704-9B1D-DC1174D7A2ED}" type="presParOf" srcId="{4066916A-45B4-4D75-98B0-AE65C28D226B}" destId="{B2DE87B0-925F-4B3D-833C-C831EBC5A1BE}" srcOrd="0" destOrd="0" presId="urn:microsoft.com/office/officeart/2008/layout/LinedList"/>
    <dgm:cxn modelId="{AA1EAAB3-D57A-4F18-B631-E96195801C2E}" type="presParOf" srcId="{4066916A-45B4-4D75-98B0-AE65C28D226B}" destId="{D0A3983A-0B55-4A6A-BB64-70B7E956184D}" srcOrd="1" destOrd="0" presId="urn:microsoft.com/office/officeart/2008/layout/LinedList"/>
    <dgm:cxn modelId="{23AC3E67-B61D-4183-8DAE-A537C6DE1611}" type="presParOf" srcId="{4CEC994D-904F-4741-B3B0-81C8DF80BEE4}" destId="{F43C1010-6A10-459F-BAC8-5D81636B89C9}" srcOrd="8" destOrd="0" presId="urn:microsoft.com/office/officeart/2008/layout/LinedList"/>
    <dgm:cxn modelId="{1F85F544-B63B-4C35-9B06-0AF1A86F0342}" type="presParOf" srcId="{4CEC994D-904F-4741-B3B0-81C8DF80BEE4}" destId="{71EDFE4C-7D6C-4E8A-AD6E-9A26CB5F02BA}" srcOrd="9" destOrd="0" presId="urn:microsoft.com/office/officeart/2008/layout/LinedList"/>
    <dgm:cxn modelId="{A169F1D5-11D5-4DE3-9DBE-71EDECC35844}" type="presParOf" srcId="{71EDFE4C-7D6C-4E8A-AD6E-9A26CB5F02BA}" destId="{D78AB3E3-0DFE-41E0-9EA1-FB5713729040}" srcOrd="0" destOrd="0" presId="urn:microsoft.com/office/officeart/2008/layout/LinedList"/>
    <dgm:cxn modelId="{9E8E4E47-74E5-4B3B-9DAF-9D63415C3C27}" type="presParOf" srcId="{71EDFE4C-7D6C-4E8A-AD6E-9A26CB5F02BA}" destId="{BF56157E-984E-4905-BA74-A7E85347E3D1}" srcOrd="1" destOrd="0" presId="urn:microsoft.com/office/officeart/2008/layout/LinedList"/>
    <dgm:cxn modelId="{13BF204B-4BDD-489A-9B16-D1BCCF7684F5}" type="presParOf" srcId="{4CEC994D-904F-4741-B3B0-81C8DF80BEE4}" destId="{7B3AE727-930E-406F-9B12-912A58756D46}" srcOrd="10" destOrd="0" presId="urn:microsoft.com/office/officeart/2008/layout/LinedList"/>
    <dgm:cxn modelId="{7D4CA9A7-357F-46B4-BD61-368F94D074D9}" type="presParOf" srcId="{4CEC994D-904F-4741-B3B0-81C8DF80BEE4}" destId="{1E4588EB-AFEC-4D7A-A94F-620C89418C92}" srcOrd="11" destOrd="0" presId="urn:microsoft.com/office/officeart/2008/layout/LinedList"/>
    <dgm:cxn modelId="{D9C54D7A-49E8-4594-9424-F6CCED22D775}" type="presParOf" srcId="{1E4588EB-AFEC-4D7A-A94F-620C89418C92}" destId="{3366A6CC-DF4E-4A90-9B90-B1D8073D2664}" srcOrd="0" destOrd="0" presId="urn:microsoft.com/office/officeart/2008/layout/LinedList"/>
    <dgm:cxn modelId="{8CD99C01-C1D2-403E-BBA9-CBEE00027565}" type="presParOf" srcId="{1E4588EB-AFEC-4D7A-A94F-620C89418C92}" destId="{B34583D4-99BD-4415-8D3F-EA46A0932B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699F43-14A1-45DE-999B-6F1485BEC001}"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84A0D86D-1C12-405F-81A5-93E65FF5937D}">
      <dgm:prSet phldrT="[Text]"/>
      <dgm:spPr/>
      <dgm:t>
        <a:bodyPr/>
        <a:lstStyle/>
        <a:p>
          <a:r>
            <a:rPr lang="en-US" dirty="0"/>
            <a:t>BRAIN HEALTH</a:t>
          </a:r>
        </a:p>
      </dgm:t>
    </dgm:pt>
    <dgm:pt modelId="{E43AE7CB-8C10-421B-A5E4-73E9E8BB1A51}" type="parTrans" cxnId="{369F1467-A682-4F67-80B8-234EC5FCD16B}">
      <dgm:prSet/>
      <dgm:spPr/>
      <dgm:t>
        <a:bodyPr/>
        <a:lstStyle/>
        <a:p>
          <a:endParaRPr lang="en-US"/>
        </a:p>
      </dgm:t>
    </dgm:pt>
    <dgm:pt modelId="{BD50C95F-9F0D-45E4-B468-9533ABA3CFCD}" type="sibTrans" cxnId="{369F1467-A682-4F67-80B8-234EC5FCD16B}">
      <dgm:prSet/>
      <dgm:spPr>
        <a:solidFill>
          <a:srgbClr val="FF0000"/>
        </a:solidFill>
      </dgm:spPr>
      <dgm:t>
        <a:bodyPr/>
        <a:lstStyle/>
        <a:p>
          <a:endParaRPr lang="en-US"/>
        </a:p>
      </dgm:t>
    </dgm:pt>
    <dgm:pt modelId="{3BEE75F2-3EBC-484A-8CD5-7BCEADE84601}">
      <dgm:prSet phldrT="[Text]"/>
      <dgm:spPr/>
      <dgm:t>
        <a:bodyPr/>
        <a:lstStyle/>
        <a:p>
          <a:r>
            <a:rPr lang="en-US" dirty="0"/>
            <a:t>Intellectual Disabilities</a:t>
          </a:r>
        </a:p>
      </dgm:t>
    </dgm:pt>
    <dgm:pt modelId="{0FA6EB4E-60E4-458A-B876-E1866C3898A6}" type="parTrans" cxnId="{28E8902B-44E8-4426-A0C2-5A2ED1BA75A0}">
      <dgm:prSet/>
      <dgm:spPr/>
      <dgm:t>
        <a:bodyPr/>
        <a:lstStyle/>
        <a:p>
          <a:endParaRPr lang="en-US"/>
        </a:p>
      </dgm:t>
    </dgm:pt>
    <dgm:pt modelId="{4A5BA7EE-2EAC-4B48-87D7-8112545EA827}" type="sibTrans" cxnId="{28E8902B-44E8-4426-A0C2-5A2ED1BA75A0}">
      <dgm:prSet/>
      <dgm:spPr>
        <a:solidFill>
          <a:srgbClr val="FF0000"/>
        </a:solidFill>
      </dgm:spPr>
      <dgm:t>
        <a:bodyPr/>
        <a:lstStyle/>
        <a:p>
          <a:endParaRPr lang="en-US"/>
        </a:p>
      </dgm:t>
    </dgm:pt>
    <dgm:pt modelId="{161803A3-6A91-4536-B968-8255D99E47F4}">
      <dgm:prSet phldrT="[Text]"/>
      <dgm:spPr/>
      <dgm:t>
        <a:bodyPr/>
        <a:lstStyle/>
        <a:p>
          <a:r>
            <a:rPr lang="en-US" dirty="0"/>
            <a:t>Dementia</a:t>
          </a:r>
        </a:p>
      </dgm:t>
    </dgm:pt>
    <dgm:pt modelId="{838CE9A3-9BF6-4C25-B8FB-5DAB89D2B714}" type="parTrans" cxnId="{B1979DAB-C0C7-4CA5-ADEA-2D5D9DD3072C}">
      <dgm:prSet/>
      <dgm:spPr/>
      <dgm:t>
        <a:bodyPr/>
        <a:lstStyle/>
        <a:p>
          <a:endParaRPr lang="en-US"/>
        </a:p>
      </dgm:t>
    </dgm:pt>
    <dgm:pt modelId="{906E9D0D-93F6-4C06-9512-DCB56A32B8E2}" type="sibTrans" cxnId="{B1979DAB-C0C7-4CA5-ADEA-2D5D9DD3072C}">
      <dgm:prSet/>
      <dgm:spPr>
        <a:solidFill>
          <a:srgbClr val="FF0000"/>
        </a:solidFill>
      </dgm:spPr>
      <dgm:t>
        <a:bodyPr/>
        <a:lstStyle/>
        <a:p>
          <a:endParaRPr lang="en-US">
            <a:solidFill>
              <a:srgbClr val="FF0000"/>
            </a:solidFill>
          </a:endParaRPr>
        </a:p>
      </dgm:t>
    </dgm:pt>
    <dgm:pt modelId="{491B6197-131B-411A-AA11-E02119551D34}" type="pres">
      <dgm:prSet presAssocID="{2A699F43-14A1-45DE-999B-6F1485BEC001}" presName="Name0" presStyleCnt="0">
        <dgm:presLayoutVars>
          <dgm:dir/>
          <dgm:resizeHandles val="exact"/>
        </dgm:presLayoutVars>
      </dgm:prSet>
      <dgm:spPr/>
    </dgm:pt>
    <dgm:pt modelId="{26AB12ED-D167-4DFB-907B-42371F5B8974}" type="pres">
      <dgm:prSet presAssocID="{84A0D86D-1C12-405F-81A5-93E65FF5937D}" presName="node" presStyleLbl="node1" presStyleIdx="0" presStyleCnt="3">
        <dgm:presLayoutVars>
          <dgm:bulletEnabled val="1"/>
        </dgm:presLayoutVars>
      </dgm:prSet>
      <dgm:spPr/>
    </dgm:pt>
    <dgm:pt modelId="{EF5F480A-B103-4A8C-9E9B-11CEF34A5D99}" type="pres">
      <dgm:prSet presAssocID="{BD50C95F-9F0D-45E4-B468-9533ABA3CFCD}" presName="sibTrans" presStyleLbl="sibTrans2D1" presStyleIdx="0" presStyleCnt="3"/>
      <dgm:spPr/>
    </dgm:pt>
    <dgm:pt modelId="{A37B70D7-43A9-4B1A-953E-1D38352C662D}" type="pres">
      <dgm:prSet presAssocID="{BD50C95F-9F0D-45E4-B468-9533ABA3CFCD}" presName="connectorText" presStyleLbl="sibTrans2D1" presStyleIdx="0" presStyleCnt="3"/>
      <dgm:spPr/>
    </dgm:pt>
    <dgm:pt modelId="{6F816843-7D7E-4B4C-B31B-D9BDC07D332C}" type="pres">
      <dgm:prSet presAssocID="{3BEE75F2-3EBC-484A-8CD5-7BCEADE84601}" presName="node" presStyleLbl="node1" presStyleIdx="1" presStyleCnt="3" custRadScaleRad="100551" custRadScaleInc="-302">
        <dgm:presLayoutVars>
          <dgm:bulletEnabled val="1"/>
        </dgm:presLayoutVars>
      </dgm:prSet>
      <dgm:spPr/>
    </dgm:pt>
    <dgm:pt modelId="{9F828243-8C3E-4596-B875-8E55CFF16422}" type="pres">
      <dgm:prSet presAssocID="{4A5BA7EE-2EAC-4B48-87D7-8112545EA827}" presName="sibTrans" presStyleLbl="sibTrans2D1" presStyleIdx="1" presStyleCnt="3"/>
      <dgm:spPr/>
    </dgm:pt>
    <dgm:pt modelId="{BC7FE93D-5DE0-43D7-91ED-EC8CFA27BC71}" type="pres">
      <dgm:prSet presAssocID="{4A5BA7EE-2EAC-4B48-87D7-8112545EA827}" presName="connectorText" presStyleLbl="sibTrans2D1" presStyleIdx="1" presStyleCnt="3"/>
      <dgm:spPr/>
    </dgm:pt>
    <dgm:pt modelId="{3252F27C-FE68-42D2-9B81-5D4B97BCDC9B}" type="pres">
      <dgm:prSet presAssocID="{161803A3-6A91-4536-B968-8255D99E47F4}" presName="node" presStyleLbl="node1" presStyleIdx="2" presStyleCnt="3">
        <dgm:presLayoutVars>
          <dgm:bulletEnabled val="1"/>
        </dgm:presLayoutVars>
      </dgm:prSet>
      <dgm:spPr/>
    </dgm:pt>
    <dgm:pt modelId="{2EF7ADA2-6D5F-4253-98DD-FC71C1AA77BC}" type="pres">
      <dgm:prSet presAssocID="{906E9D0D-93F6-4C06-9512-DCB56A32B8E2}" presName="sibTrans" presStyleLbl="sibTrans2D1" presStyleIdx="2" presStyleCnt="3"/>
      <dgm:spPr/>
    </dgm:pt>
    <dgm:pt modelId="{88B6F9C9-0F76-450E-969A-1A5D7F941467}" type="pres">
      <dgm:prSet presAssocID="{906E9D0D-93F6-4C06-9512-DCB56A32B8E2}" presName="connectorText" presStyleLbl="sibTrans2D1" presStyleIdx="2" presStyleCnt="3"/>
      <dgm:spPr/>
    </dgm:pt>
  </dgm:ptLst>
  <dgm:cxnLst>
    <dgm:cxn modelId="{AE599008-548B-487D-87AC-CA9364F53CE8}" type="presOf" srcId="{BD50C95F-9F0D-45E4-B468-9533ABA3CFCD}" destId="{A37B70D7-43A9-4B1A-953E-1D38352C662D}" srcOrd="1" destOrd="0" presId="urn:microsoft.com/office/officeart/2005/8/layout/cycle7"/>
    <dgm:cxn modelId="{6DFDBA20-B85E-4BF3-A39C-B29B773E9CAE}" type="presOf" srcId="{3BEE75F2-3EBC-484A-8CD5-7BCEADE84601}" destId="{6F816843-7D7E-4B4C-B31B-D9BDC07D332C}" srcOrd="0" destOrd="0" presId="urn:microsoft.com/office/officeart/2005/8/layout/cycle7"/>
    <dgm:cxn modelId="{28E8902B-44E8-4426-A0C2-5A2ED1BA75A0}" srcId="{2A699F43-14A1-45DE-999B-6F1485BEC001}" destId="{3BEE75F2-3EBC-484A-8CD5-7BCEADE84601}" srcOrd="1" destOrd="0" parTransId="{0FA6EB4E-60E4-458A-B876-E1866C3898A6}" sibTransId="{4A5BA7EE-2EAC-4B48-87D7-8112545EA827}"/>
    <dgm:cxn modelId="{A08AB134-3840-48A2-B4E6-4098CC15A9EB}" type="presOf" srcId="{4A5BA7EE-2EAC-4B48-87D7-8112545EA827}" destId="{9F828243-8C3E-4596-B875-8E55CFF16422}" srcOrd="0" destOrd="0" presId="urn:microsoft.com/office/officeart/2005/8/layout/cycle7"/>
    <dgm:cxn modelId="{66AF6A5B-489E-410B-BD42-B1D98D24E93F}" type="presOf" srcId="{161803A3-6A91-4536-B968-8255D99E47F4}" destId="{3252F27C-FE68-42D2-9B81-5D4B97BCDC9B}" srcOrd="0" destOrd="0" presId="urn:microsoft.com/office/officeart/2005/8/layout/cycle7"/>
    <dgm:cxn modelId="{8FFA215F-3B11-48C7-B10A-6A350B5535A2}" type="presOf" srcId="{4A5BA7EE-2EAC-4B48-87D7-8112545EA827}" destId="{BC7FE93D-5DE0-43D7-91ED-EC8CFA27BC71}" srcOrd="1" destOrd="0" presId="urn:microsoft.com/office/officeart/2005/8/layout/cycle7"/>
    <dgm:cxn modelId="{369F1467-A682-4F67-80B8-234EC5FCD16B}" srcId="{2A699F43-14A1-45DE-999B-6F1485BEC001}" destId="{84A0D86D-1C12-405F-81A5-93E65FF5937D}" srcOrd="0" destOrd="0" parTransId="{E43AE7CB-8C10-421B-A5E4-73E9E8BB1A51}" sibTransId="{BD50C95F-9F0D-45E4-B468-9533ABA3CFCD}"/>
    <dgm:cxn modelId="{24099285-2652-42F2-B377-ED102366CCE7}" type="presOf" srcId="{84A0D86D-1C12-405F-81A5-93E65FF5937D}" destId="{26AB12ED-D167-4DFB-907B-42371F5B8974}" srcOrd="0" destOrd="0" presId="urn:microsoft.com/office/officeart/2005/8/layout/cycle7"/>
    <dgm:cxn modelId="{47726188-D20D-4C0A-93C9-2BA1DD4E0C69}" type="presOf" srcId="{BD50C95F-9F0D-45E4-B468-9533ABA3CFCD}" destId="{EF5F480A-B103-4A8C-9E9B-11CEF34A5D99}" srcOrd="0" destOrd="0" presId="urn:microsoft.com/office/officeart/2005/8/layout/cycle7"/>
    <dgm:cxn modelId="{9E12018D-C48D-42BA-BC0B-CC8E7A777D52}" type="presOf" srcId="{906E9D0D-93F6-4C06-9512-DCB56A32B8E2}" destId="{2EF7ADA2-6D5F-4253-98DD-FC71C1AA77BC}" srcOrd="0" destOrd="0" presId="urn:microsoft.com/office/officeart/2005/8/layout/cycle7"/>
    <dgm:cxn modelId="{556B6495-BECD-47FE-888D-32AD750C98F1}" type="presOf" srcId="{906E9D0D-93F6-4C06-9512-DCB56A32B8E2}" destId="{88B6F9C9-0F76-450E-969A-1A5D7F941467}" srcOrd="1" destOrd="0" presId="urn:microsoft.com/office/officeart/2005/8/layout/cycle7"/>
    <dgm:cxn modelId="{B1979DAB-C0C7-4CA5-ADEA-2D5D9DD3072C}" srcId="{2A699F43-14A1-45DE-999B-6F1485BEC001}" destId="{161803A3-6A91-4536-B968-8255D99E47F4}" srcOrd="2" destOrd="0" parTransId="{838CE9A3-9BF6-4C25-B8FB-5DAB89D2B714}" sibTransId="{906E9D0D-93F6-4C06-9512-DCB56A32B8E2}"/>
    <dgm:cxn modelId="{DBF920CA-0EA0-4B59-B0E2-4187EC51D323}" type="presOf" srcId="{2A699F43-14A1-45DE-999B-6F1485BEC001}" destId="{491B6197-131B-411A-AA11-E02119551D34}" srcOrd="0" destOrd="0" presId="urn:microsoft.com/office/officeart/2005/8/layout/cycle7"/>
    <dgm:cxn modelId="{ED4E9274-F5C1-4C78-AAFB-E0913786E079}" type="presParOf" srcId="{491B6197-131B-411A-AA11-E02119551D34}" destId="{26AB12ED-D167-4DFB-907B-42371F5B8974}" srcOrd="0" destOrd="0" presId="urn:microsoft.com/office/officeart/2005/8/layout/cycle7"/>
    <dgm:cxn modelId="{4DDF60FC-922D-46B6-A2F2-47E8841E07FA}" type="presParOf" srcId="{491B6197-131B-411A-AA11-E02119551D34}" destId="{EF5F480A-B103-4A8C-9E9B-11CEF34A5D99}" srcOrd="1" destOrd="0" presId="urn:microsoft.com/office/officeart/2005/8/layout/cycle7"/>
    <dgm:cxn modelId="{D5122D5C-978D-48EB-A086-7150CB510309}" type="presParOf" srcId="{EF5F480A-B103-4A8C-9E9B-11CEF34A5D99}" destId="{A37B70D7-43A9-4B1A-953E-1D38352C662D}" srcOrd="0" destOrd="0" presId="urn:microsoft.com/office/officeart/2005/8/layout/cycle7"/>
    <dgm:cxn modelId="{678683E7-C599-4846-A9AB-3E263FBD7037}" type="presParOf" srcId="{491B6197-131B-411A-AA11-E02119551D34}" destId="{6F816843-7D7E-4B4C-B31B-D9BDC07D332C}" srcOrd="2" destOrd="0" presId="urn:microsoft.com/office/officeart/2005/8/layout/cycle7"/>
    <dgm:cxn modelId="{F4C93032-45EA-4A83-BA59-E69D8DA20A4F}" type="presParOf" srcId="{491B6197-131B-411A-AA11-E02119551D34}" destId="{9F828243-8C3E-4596-B875-8E55CFF16422}" srcOrd="3" destOrd="0" presId="urn:microsoft.com/office/officeart/2005/8/layout/cycle7"/>
    <dgm:cxn modelId="{4DA06EC4-419D-4A53-AB37-F153CF0A0CD2}" type="presParOf" srcId="{9F828243-8C3E-4596-B875-8E55CFF16422}" destId="{BC7FE93D-5DE0-43D7-91ED-EC8CFA27BC71}" srcOrd="0" destOrd="0" presId="urn:microsoft.com/office/officeart/2005/8/layout/cycle7"/>
    <dgm:cxn modelId="{4ED394E2-A6A0-4E77-8D58-2A897AADA139}" type="presParOf" srcId="{491B6197-131B-411A-AA11-E02119551D34}" destId="{3252F27C-FE68-42D2-9B81-5D4B97BCDC9B}" srcOrd="4" destOrd="0" presId="urn:microsoft.com/office/officeart/2005/8/layout/cycle7"/>
    <dgm:cxn modelId="{49E27989-F0C3-482C-92E2-B1C1C2D7F5D6}" type="presParOf" srcId="{491B6197-131B-411A-AA11-E02119551D34}" destId="{2EF7ADA2-6D5F-4253-98DD-FC71C1AA77BC}" srcOrd="5" destOrd="0" presId="urn:microsoft.com/office/officeart/2005/8/layout/cycle7"/>
    <dgm:cxn modelId="{B1DBF604-8F84-4E31-B1CC-07761D576F07}" type="presParOf" srcId="{2EF7ADA2-6D5F-4253-98DD-FC71C1AA77BC}" destId="{88B6F9C9-0F76-450E-969A-1A5D7F941467}" srcOrd="0" destOrd="0" presId="urn:microsoft.com/office/officeart/2005/8/layout/cycle7"/>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F7C80-B888-4AC5-A3B8-A867D5DD590A}">
      <dsp:nvSpPr>
        <dsp:cNvPr id="0" name=""/>
        <dsp:cNvSpPr/>
      </dsp:nvSpPr>
      <dsp:spPr>
        <a:xfrm>
          <a:off x="531276" y="-104782"/>
          <a:ext cx="3570418" cy="1580425"/>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560FF3-D29C-41C0-9617-1EA160449F20}">
      <dsp:nvSpPr>
        <dsp:cNvPr id="0" name=""/>
        <dsp:cNvSpPr/>
      </dsp:nvSpPr>
      <dsp:spPr>
        <a:xfrm>
          <a:off x="609861" y="523877"/>
          <a:ext cx="3301007" cy="44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Diagnostic</a:t>
          </a:r>
          <a:r>
            <a:rPr lang="en-US" sz="2800" kern="1200" dirty="0"/>
            <a:t> phase</a:t>
          </a:r>
        </a:p>
      </dsp:txBody>
      <dsp:txXfrm>
        <a:off x="609861" y="523877"/>
        <a:ext cx="3301007" cy="440893"/>
      </dsp:txXfrm>
    </dsp:sp>
    <dsp:sp modelId="{01BE90B8-417F-4A24-A03B-60C0DAABFD8B}">
      <dsp:nvSpPr>
        <dsp:cNvPr id="0" name=""/>
        <dsp:cNvSpPr/>
      </dsp:nvSpPr>
      <dsp:spPr>
        <a:xfrm>
          <a:off x="-175953" y="1073944"/>
          <a:ext cx="3677529" cy="1580425"/>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B0B7A60-8EAF-4077-993A-AA1BA8B4C78D}">
      <dsp:nvSpPr>
        <dsp:cNvPr id="0" name=""/>
        <dsp:cNvSpPr/>
      </dsp:nvSpPr>
      <dsp:spPr>
        <a:xfrm>
          <a:off x="138372" y="1624010"/>
          <a:ext cx="3868266" cy="44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Explorative</a:t>
          </a:r>
          <a:r>
            <a:rPr lang="en-US" sz="2800" kern="1200" dirty="0"/>
            <a:t> phase</a:t>
          </a:r>
        </a:p>
      </dsp:txBody>
      <dsp:txXfrm>
        <a:off x="138372" y="1624010"/>
        <a:ext cx="3868266" cy="440893"/>
      </dsp:txXfrm>
    </dsp:sp>
    <dsp:sp modelId="{1AD64FE9-E181-4028-93C6-6A772BAA8C71}">
      <dsp:nvSpPr>
        <dsp:cNvPr id="0" name=""/>
        <dsp:cNvSpPr/>
      </dsp:nvSpPr>
      <dsp:spPr>
        <a:xfrm>
          <a:off x="-254525" y="2174079"/>
          <a:ext cx="5156088" cy="1580425"/>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18774BC-A9D3-4F08-BD58-3F0E11C6E0DC}">
      <dsp:nvSpPr>
        <dsp:cNvPr id="0" name=""/>
        <dsp:cNvSpPr/>
      </dsp:nvSpPr>
      <dsp:spPr>
        <a:xfrm>
          <a:off x="344751" y="2720471"/>
          <a:ext cx="4501578" cy="44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Adaptive</a:t>
          </a:r>
          <a:r>
            <a:rPr lang="en-US" sz="2800" kern="1200" dirty="0"/>
            <a:t> phase </a:t>
          </a:r>
        </a:p>
      </dsp:txBody>
      <dsp:txXfrm>
        <a:off x="344751" y="2720471"/>
        <a:ext cx="4501578" cy="440893"/>
      </dsp:txXfrm>
    </dsp:sp>
    <dsp:sp modelId="{1530F25D-1438-49A6-91AC-77250D1C462A}">
      <dsp:nvSpPr>
        <dsp:cNvPr id="0" name=""/>
        <dsp:cNvSpPr/>
      </dsp:nvSpPr>
      <dsp:spPr>
        <a:xfrm>
          <a:off x="-389635" y="3307653"/>
          <a:ext cx="4153841" cy="1358302"/>
        </a:xfrm>
        <a:prstGeom prst="blockArc">
          <a:avLst>
            <a:gd name="adj1" fmla="val 0"/>
            <a:gd name="adj2" fmla="val 18900000"/>
            <a:gd name="adj3" fmla="val 1274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4B02FF5-7FDC-4942-92E3-63218EA3643D}">
      <dsp:nvSpPr>
        <dsp:cNvPr id="0" name=""/>
        <dsp:cNvSpPr/>
      </dsp:nvSpPr>
      <dsp:spPr>
        <a:xfrm>
          <a:off x="138377" y="3750105"/>
          <a:ext cx="2889726" cy="44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Closure</a:t>
          </a:r>
          <a:r>
            <a:rPr lang="en-US" sz="2800" kern="1200" dirty="0"/>
            <a:t> phase</a:t>
          </a:r>
        </a:p>
      </dsp:txBody>
      <dsp:txXfrm>
        <a:off x="138377" y="3750105"/>
        <a:ext cx="2889726" cy="440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076E-0308-45BE-9DCA-FA1E2CCC256D}">
      <dsp:nvSpPr>
        <dsp:cNvPr id="0" name=""/>
        <dsp:cNvSpPr/>
      </dsp:nvSpPr>
      <dsp:spPr>
        <a:xfrm flipV="1">
          <a:off x="45822" y="1986933"/>
          <a:ext cx="70119" cy="761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42BC75-6460-486B-A5F6-0A40A9E12165}">
      <dsp:nvSpPr>
        <dsp:cNvPr id="0" name=""/>
        <dsp:cNvSpPr/>
      </dsp:nvSpPr>
      <dsp:spPr>
        <a:xfrm>
          <a:off x="76201" y="199580"/>
          <a:ext cx="5774727" cy="1206368"/>
        </a:xfrm>
        <a:prstGeom prst="roundRect">
          <a:avLst/>
        </a:prstGeom>
        <a:solidFill>
          <a:schemeClr val="accent5">
            <a:lumMod val="40000"/>
            <a:lumOff val="6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latin typeface="+mj-lt"/>
            </a:rPr>
            <a:t>Institutional care</a:t>
          </a:r>
        </a:p>
        <a:p>
          <a:pPr marL="0" lvl="0" indent="0" algn="l" defTabSz="1244600">
            <a:lnSpc>
              <a:spcPct val="90000"/>
            </a:lnSpc>
            <a:spcBef>
              <a:spcPct val="0"/>
            </a:spcBef>
            <a:spcAft>
              <a:spcPct val="35000"/>
            </a:spcAft>
            <a:buNone/>
          </a:pPr>
          <a:r>
            <a:rPr lang="en-US" sz="1400" kern="1200" dirty="0">
              <a:solidFill>
                <a:schemeClr val="tx1"/>
              </a:solidFill>
              <a:latin typeface="+mj-lt"/>
            </a:rPr>
            <a:t>[long term care facilities, nursing homes, old age homes, dementia special care units]</a:t>
          </a:r>
        </a:p>
      </dsp:txBody>
      <dsp:txXfrm>
        <a:off x="135091" y="258470"/>
        <a:ext cx="5656947" cy="1088588"/>
      </dsp:txXfrm>
    </dsp:sp>
    <dsp:sp modelId="{84FC0F7A-46CF-4119-AC73-D042704C6C5E}">
      <dsp:nvSpPr>
        <dsp:cNvPr id="0" name=""/>
        <dsp:cNvSpPr/>
      </dsp:nvSpPr>
      <dsp:spPr>
        <a:xfrm flipV="1">
          <a:off x="74766" y="1910733"/>
          <a:ext cx="45740" cy="7046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9D52ABF-1AB4-4634-92D0-54C4B4F22D1F}">
      <dsp:nvSpPr>
        <dsp:cNvPr id="0" name=""/>
        <dsp:cNvSpPr/>
      </dsp:nvSpPr>
      <dsp:spPr>
        <a:xfrm>
          <a:off x="76201" y="2937053"/>
          <a:ext cx="5832029" cy="1588900"/>
        </a:xfrm>
        <a:prstGeom prst="roundRect">
          <a:avLst/>
        </a:prstGeom>
        <a:solidFill>
          <a:schemeClr val="accent5">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Neighborhood group homes</a:t>
          </a:r>
        </a:p>
        <a:p>
          <a:pPr marL="0" lvl="0" indent="0" algn="l" defTabSz="622300">
            <a:lnSpc>
              <a:spcPct val="90000"/>
            </a:lnSpc>
            <a:spcBef>
              <a:spcPct val="0"/>
            </a:spcBef>
            <a:spcAft>
              <a:spcPct val="35000"/>
            </a:spcAft>
            <a:buNone/>
          </a:pPr>
          <a:r>
            <a:rPr lang="en-US" sz="1400" kern="1200" dirty="0">
              <a:latin typeface="+mj-lt"/>
            </a:rPr>
            <a:t>[generic group homes, specialized group homes]</a:t>
          </a:r>
        </a:p>
        <a:p>
          <a:pPr marL="0" lvl="0" indent="0" algn="l" defTabSz="622300">
            <a:lnSpc>
              <a:spcPct val="90000"/>
            </a:lnSpc>
            <a:spcBef>
              <a:spcPct val="0"/>
            </a:spcBef>
            <a:spcAft>
              <a:spcPct val="35000"/>
            </a:spcAft>
            <a:buNone/>
          </a:pPr>
          <a:r>
            <a:rPr lang="en-US" sz="1400" kern="1200" dirty="0">
              <a:latin typeface="+mj-lt"/>
            </a:rPr>
            <a:t>      Group homes for persons with ID who age in the homes</a:t>
          </a:r>
        </a:p>
        <a:p>
          <a:pPr marL="0" lvl="0" indent="0" algn="l" defTabSz="622300">
            <a:lnSpc>
              <a:spcPct val="90000"/>
            </a:lnSpc>
            <a:spcBef>
              <a:spcPct val="0"/>
            </a:spcBef>
            <a:spcAft>
              <a:spcPct val="35000"/>
            </a:spcAft>
            <a:buNone/>
          </a:pPr>
          <a:r>
            <a:rPr lang="en-US" sz="1400" kern="1200" dirty="0">
              <a:latin typeface="+mj-lt"/>
            </a:rPr>
            <a:t>      Group homes for specialized dementia care</a:t>
          </a:r>
        </a:p>
        <a:p>
          <a:pPr marL="0" lvl="0" indent="0" algn="l" defTabSz="622300">
            <a:lnSpc>
              <a:spcPct val="90000"/>
            </a:lnSpc>
            <a:spcBef>
              <a:spcPct val="0"/>
            </a:spcBef>
            <a:spcAft>
              <a:spcPct val="35000"/>
            </a:spcAft>
            <a:buNone/>
          </a:pPr>
          <a:endParaRPr lang="en-US" sz="1400" kern="1200" dirty="0"/>
        </a:p>
      </dsp:txBody>
      <dsp:txXfrm>
        <a:off x="153765" y="3014617"/>
        <a:ext cx="5676901" cy="1433772"/>
      </dsp:txXfrm>
    </dsp:sp>
    <dsp:sp modelId="{A54CF26C-7B94-416A-BE8C-14996E762F70}">
      <dsp:nvSpPr>
        <dsp:cNvPr id="0" name=""/>
        <dsp:cNvSpPr/>
      </dsp:nvSpPr>
      <dsp:spPr>
        <a:xfrm flipH="1" flipV="1">
          <a:off x="6417051" y="3433401"/>
          <a:ext cx="44843" cy="7333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B4411A-EC81-446D-BA8D-772DFC8CAA91}">
      <dsp:nvSpPr>
        <dsp:cNvPr id="0" name=""/>
        <dsp:cNvSpPr/>
      </dsp:nvSpPr>
      <dsp:spPr>
        <a:xfrm>
          <a:off x="76201" y="1586412"/>
          <a:ext cx="5812110" cy="1156786"/>
        </a:xfrm>
        <a:prstGeom prst="roundRect">
          <a:avLst/>
        </a:prstGeom>
        <a:solidFill>
          <a:schemeClr val="accent4">
            <a:hueOff val="9800891"/>
            <a:satOff val="-40777"/>
            <a:lumOff val="9608"/>
            <a:alphaOff val="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Family care</a:t>
          </a:r>
        </a:p>
        <a:p>
          <a:pPr marL="0" lvl="0" indent="0" algn="l" defTabSz="1244600">
            <a:lnSpc>
              <a:spcPct val="90000"/>
            </a:lnSpc>
            <a:spcBef>
              <a:spcPct val="0"/>
            </a:spcBef>
            <a:spcAft>
              <a:spcPct val="35000"/>
            </a:spcAft>
            <a:buNone/>
          </a:pPr>
          <a:r>
            <a:rPr lang="en-US" sz="1400" kern="1200" dirty="0">
              <a:latin typeface="+mj-lt"/>
            </a:rPr>
            <a:t>[living with family, other relatives, or other family members of carers]</a:t>
          </a:r>
        </a:p>
      </dsp:txBody>
      <dsp:txXfrm>
        <a:off x="132671" y="1642882"/>
        <a:ext cx="5699170" cy="1043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B0F6E-ECF9-4D77-9540-23B77012C0CC}">
      <dsp:nvSpPr>
        <dsp:cNvPr id="0" name=""/>
        <dsp:cNvSpPr/>
      </dsp:nvSpPr>
      <dsp:spPr>
        <a:xfrm>
          <a:off x="0" y="2520"/>
          <a:ext cx="847023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015D7-21A4-4AEC-ADFB-01AC705E1F54}">
      <dsp:nvSpPr>
        <dsp:cNvPr id="0" name=""/>
        <dsp:cNvSpPr/>
      </dsp:nvSpPr>
      <dsp:spPr>
        <a:xfrm>
          <a:off x="0" y="2520"/>
          <a:ext cx="8470231" cy="8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Strengthening commitment </a:t>
          </a:r>
          <a:r>
            <a:rPr lang="en-US" sz="2000" kern="1200" dirty="0"/>
            <a:t>among stakeholders to lifelong emphasis on health – with the commonality of mitigating dementia</a:t>
          </a:r>
        </a:p>
      </dsp:txBody>
      <dsp:txXfrm>
        <a:off x="0" y="2520"/>
        <a:ext cx="8470231" cy="859417"/>
      </dsp:txXfrm>
    </dsp:sp>
    <dsp:sp modelId="{AEBA2A9F-3B47-4258-B271-0FC5A1483842}">
      <dsp:nvSpPr>
        <dsp:cNvPr id="0" name=""/>
        <dsp:cNvSpPr/>
      </dsp:nvSpPr>
      <dsp:spPr>
        <a:xfrm>
          <a:off x="0" y="861938"/>
          <a:ext cx="8470231"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2AE83-B488-4C54-A84E-88C06C1A9EB1}">
      <dsp:nvSpPr>
        <dsp:cNvPr id="0" name=""/>
        <dsp:cNvSpPr/>
      </dsp:nvSpPr>
      <dsp:spPr>
        <a:xfrm>
          <a:off x="0" y="861938"/>
          <a:ext cx="8470231" cy="8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Cross-cutting collaborations </a:t>
          </a:r>
          <a:r>
            <a:rPr lang="en-US" sz="2000" kern="1200" dirty="0"/>
            <a:t>across population sectors around intellectual disability and lifelong health focus</a:t>
          </a:r>
        </a:p>
      </dsp:txBody>
      <dsp:txXfrm>
        <a:off x="0" y="861938"/>
        <a:ext cx="8470231" cy="859417"/>
      </dsp:txXfrm>
    </dsp:sp>
    <dsp:sp modelId="{61BA0DC3-C6B4-4157-9CC8-B69991BD1438}">
      <dsp:nvSpPr>
        <dsp:cNvPr id="0" name=""/>
        <dsp:cNvSpPr/>
      </dsp:nvSpPr>
      <dsp:spPr>
        <a:xfrm>
          <a:off x="0" y="1721356"/>
          <a:ext cx="8470231"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A94F8-8C56-4FF6-BDE4-8459E75E8598}">
      <dsp:nvSpPr>
        <dsp:cNvPr id="0" name=""/>
        <dsp:cNvSpPr/>
      </dsp:nvSpPr>
      <dsp:spPr>
        <a:xfrm>
          <a:off x="0" y="1721356"/>
          <a:ext cx="8470231" cy="8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Increasing understanding </a:t>
          </a:r>
          <a:r>
            <a:rPr lang="en-US" sz="2000" kern="1200" dirty="0"/>
            <a:t>of lifelong lifestyle and lived experiences on enhancing later-life health and minimization of cognitive impairment</a:t>
          </a:r>
        </a:p>
      </dsp:txBody>
      <dsp:txXfrm>
        <a:off x="0" y="1721356"/>
        <a:ext cx="8470231" cy="859417"/>
      </dsp:txXfrm>
    </dsp:sp>
    <dsp:sp modelId="{4C5DF1CE-BC2A-4DD9-9731-EA702955BE43}">
      <dsp:nvSpPr>
        <dsp:cNvPr id="0" name=""/>
        <dsp:cNvSpPr/>
      </dsp:nvSpPr>
      <dsp:spPr>
        <a:xfrm>
          <a:off x="0" y="2580774"/>
          <a:ext cx="8470231"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E87B0-925F-4B3D-833C-C831EBC5A1BE}">
      <dsp:nvSpPr>
        <dsp:cNvPr id="0" name=""/>
        <dsp:cNvSpPr/>
      </dsp:nvSpPr>
      <dsp:spPr>
        <a:xfrm>
          <a:off x="0" y="2580773"/>
          <a:ext cx="8470231" cy="8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Incorporating </a:t>
          </a:r>
          <a:r>
            <a:rPr lang="en-US" sz="2000" kern="1200" dirty="0"/>
            <a:t>within practices, policies and regulatory environments emphasis on healthy lifestyle and related practices to affect brain health</a:t>
          </a:r>
        </a:p>
      </dsp:txBody>
      <dsp:txXfrm>
        <a:off x="0" y="2580773"/>
        <a:ext cx="8470231" cy="859417"/>
      </dsp:txXfrm>
    </dsp:sp>
    <dsp:sp modelId="{F43C1010-6A10-459F-BAC8-5D81636B89C9}">
      <dsp:nvSpPr>
        <dsp:cNvPr id="0" name=""/>
        <dsp:cNvSpPr/>
      </dsp:nvSpPr>
      <dsp:spPr>
        <a:xfrm>
          <a:off x="0" y="3440191"/>
          <a:ext cx="8470231"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AB3E3-0DFE-41E0-9EA1-FB5713729040}">
      <dsp:nvSpPr>
        <dsp:cNvPr id="0" name=""/>
        <dsp:cNvSpPr/>
      </dsp:nvSpPr>
      <dsp:spPr>
        <a:xfrm>
          <a:off x="0" y="3440191"/>
          <a:ext cx="8470231" cy="8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Enriching written and oral structures </a:t>
          </a:r>
          <a:r>
            <a:rPr lang="en-US" sz="2000" kern="1200" dirty="0"/>
            <a:t>that can serve to inform and enhance positive lifelong practices by persons with intellectual disability</a:t>
          </a:r>
        </a:p>
      </dsp:txBody>
      <dsp:txXfrm>
        <a:off x="0" y="3440191"/>
        <a:ext cx="8470231" cy="859417"/>
      </dsp:txXfrm>
    </dsp:sp>
    <dsp:sp modelId="{7B3AE727-930E-406F-9B12-912A58756D46}">
      <dsp:nvSpPr>
        <dsp:cNvPr id="0" name=""/>
        <dsp:cNvSpPr/>
      </dsp:nvSpPr>
      <dsp:spPr>
        <a:xfrm>
          <a:off x="0" y="4299609"/>
          <a:ext cx="847023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6A6CC-DF4E-4A90-9B90-B1D8073D2664}">
      <dsp:nvSpPr>
        <dsp:cNvPr id="0" name=""/>
        <dsp:cNvSpPr/>
      </dsp:nvSpPr>
      <dsp:spPr>
        <a:xfrm>
          <a:off x="0" y="4299609"/>
          <a:ext cx="8470231" cy="8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Incorporating ‘brain health’ </a:t>
          </a:r>
          <a:r>
            <a:rPr lang="en-US" sz="2000" kern="1200" dirty="0"/>
            <a:t>into national and state dementia plans</a:t>
          </a:r>
        </a:p>
      </dsp:txBody>
      <dsp:txXfrm>
        <a:off x="0" y="4299609"/>
        <a:ext cx="8470231" cy="859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B12ED-D167-4DFB-907B-42371F5B8974}">
      <dsp:nvSpPr>
        <dsp:cNvPr id="0" name=""/>
        <dsp:cNvSpPr/>
      </dsp:nvSpPr>
      <dsp:spPr>
        <a:xfrm>
          <a:off x="3953619" y="1271"/>
          <a:ext cx="2608361" cy="130418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BRAIN HEALTH</a:t>
          </a:r>
        </a:p>
      </dsp:txBody>
      <dsp:txXfrm>
        <a:off x="3991817" y="39469"/>
        <a:ext cx="2531965" cy="1227784"/>
      </dsp:txXfrm>
    </dsp:sp>
    <dsp:sp modelId="{EF5F480A-B103-4A8C-9E9B-11CEF34A5D99}">
      <dsp:nvSpPr>
        <dsp:cNvPr id="0" name=""/>
        <dsp:cNvSpPr/>
      </dsp:nvSpPr>
      <dsp:spPr>
        <a:xfrm rot="3589091">
          <a:off x="5656791" y="2289778"/>
          <a:ext cx="1370936" cy="456463"/>
        </a:xfrm>
        <a:prstGeom prst="leftRightArrow">
          <a:avLst>
            <a:gd name="adj1" fmla="val 60000"/>
            <a:gd name="adj2" fmla="val 50000"/>
          </a:avLst>
        </a:prstGeom>
        <a:solidFill>
          <a:srgbClr val="FF000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93730" y="2381071"/>
        <a:ext cx="1097058" cy="273877"/>
      </dsp:txXfrm>
    </dsp:sp>
    <dsp:sp modelId="{6F816843-7D7E-4B4C-B31B-D9BDC07D332C}">
      <dsp:nvSpPr>
        <dsp:cNvPr id="0" name=""/>
        <dsp:cNvSpPr/>
      </dsp:nvSpPr>
      <dsp:spPr>
        <a:xfrm>
          <a:off x="6122537" y="3730568"/>
          <a:ext cx="2608361" cy="130418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Intellectual Disabilities</a:t>
          </a:r>
        </a:p>
      </dsp:txBody>
      <dsp:txXfrm>
        <a:off x="6160735" y="3768766"/>
        <a:ext cx="2531965" cy="1227784"/>
      </dsp:txXfrm>
    </dsp:sp>
    <dsp:sp modelId="{9F828243-8C3E-4596-B875-8E55CFF16422}">
      <dsp:nvSpPr>
        <dsp:cNvPr id="0" name=""/>
        <dsp:cNvSpPr/>
      </dsp:nvSpPr>
      <dsp:spPr>
        <a:xfrm rot="10799997">
          <a:off x="4580234" y="4154429"/>
          <a:ext cx="1370936" cy="456463"/>
        </a:xfrm>
        <a:prstGeom prst="leftRightArrow">
          <a:avLst>
            <a:gd name="adj1" fmla="val 60000"/>
            <a:gd name="adj2" fmla="val 50000"/>
          </a:avLst>
        </a:prstGeom>
        <a:solidFill>
          <a:srgbClr val="FF000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717173" y="4245722"/>
        <a:ext cx="1097058" cy="273877"/>
      </dsp:txXfrm>
    </dsp:sp>
    <dsp:sp modelId="{3252F27C-FE68-42D2-9B81-5D4B97BCDC9B}">
      <dsp:nvSpPr>
        <dsp:cNvPr id="0" name=""/>
        <dsp:cNvSpPr/>
      </dsp:nvSpPr>
      <dsp:spPr>
        <a:xfrm>
          <a:off x="1800506" y="3730572"/>
          <a:ext cx="2608361" cy="130418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Dementia</a:t>
          </a:r>
        </a:p>
      </dsp:txBody>
      <dsp:txXfrm>
        <a:off x="1838704" y="3768770"/>
        <a:ext cx="2531965" cy="1227784"/>
      </dsp:txXfrm>
    </dsp:sp>
    <dsp:sp modelId="{2EF7ADA2-6D5F-4253-98DD-FC71C1AA77BC}">
      <dsp:nvSpPr>
        <dsp:cNvPr id="0" name=""/>
        <dsp:cNvSpPr/>
      </dsp:nvSpPr>
      <dsp:spPr>
        <a:xfrm rot="18000000">
          <a:off x="3495775" y="2289780"/>
          <a:ext cx="1370936" cy="456463"/>
        </a:xfrm>
        <a:prstGeom prst="leftRightArrow">
          <a:avLst>
            <a:gd name="adj1" fmla="val 60000"/>
            <a:gd name="adj2" fmla="val 50000"/>
          </a:avLst>
        </a:prstGeom>
        <a:solidFill>
          <a:srgbClr val="FF000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rgbClr val="FF0000"/>
            </a:solidFill>
          </a:endParaRPr>
        </a:p>
      </dsp:txBody>
      <dsp:txXfrm>
        <a:off x="3632714" y="2381073"/>
        <a:ext cx="1097058" cy="27387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8T22:01:38.365"/>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CF405-044E-5B4A-84A6-ABD657585FD5}"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9739E-67C1-634D-BD58-7131B745A7DC}" type="slidenum">
              <a:rPr lang="en-US" smtClean="0"/>
              <a:t>‹#›</a:t>
            </a:fld>
            <a:endParaRPr lang="en-US"/>
          </a:p>
        </p:txBody>
      </p:sp>
    </p:spTree>
    <p:extLst>
      <p:ext uri="{BB962C8B-B14F-4D97-AF65-F5344CB8AC3E}">
        <p14:creationId xmlns:p14="http://schemas.microsoft.com/office/powerpoint/2010/main" val="3460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ealthybrains.org/pillar-physical/" TargetMode="External"/><Relationship Id="rId7" Type="http://schemas.openxmlformats.org/officeDocument/2006/relationships/hyperlink" Target="https://healthybrains.org/pillar-socia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healthybrains.org/pillar-mental/" TargetMode="External"/><Relationship Id="rId5" Type="http://schemas.openxmlformats.org/officeDocument/2006/relationships/hyperlink" Target="https://healthybrains.org/pillar-medical/" TargetMode="External"/><Relationship Id="rId4" Type="http://schemas.openxmlformats.org/officeDocument/2006/relationships/hyperlink" Target="https://healthybrains.org/pillar-nutri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port.nih.gov/nihfactsheets/ViewFactSheet.aspx?csid=10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ncbddd/developmentaldisabilities/fact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a:t>
            </a:fld>
            <a:endParaRPr lang="en-US"/>
          </a:p>
        </p:txBody>
      </p:sp>
    </p:spTree>
    <p:extLst>
      <p:ext uri="{BB962C8B-B14F-4D97-AF65-F5344CB8AC3E}">
        <p14:creationId xmlns:p14="http://schemas.microsoft.com/office/powerpoint/2010/main" val="259008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1" u="none" strike="noStrike" kern="1200" cap="none" spc="0" normalizeH="0" baseline="0" noProof="0" dirty="0">
                <a:ln>
                  <a:noFill/>
                </a:ln>
                <a:solidFill>
                  <a:prstClr val="black"/>
                </a:solidFill>
                <a:effectLst/>
                <a:uLnTx/>
                <a:uFillTx/>
                <a:latin typeface="+mn-lt"/>
                <a:ea typeface="+mn-ea"/>
                <a:cs typeface="+mn-cs"/>
              </a:rPr>
              <a:t>support populations with a high burden of Alzheimer’s disease and other dementias’</a:t>
            </a:r>
            <a:r>
              <a:rPr kumimoji="0" lang="en-US" sz="1200" b="0" i="0" u="none" strike="noStrike" kern="1200" cap="none" spc="0" normalizeH="0" baseline="0" noProof="0" dirty="0">
                <a:ln>
                  <a:noFill/>
                </a:ln>
                <a:solidFill>
                  <a:prstClr val="black"/>
                </a:solidFill>
                <a:effectLst/>
                <a:uLnTx/>
                <a:uFillTx/>
                <a:latin typeface="+mn-lt"/>
                <a:ea typeface="+mn-ea"/>
                <a:cs typeface="+mn-cs"/>
              </a:rPr>
              <a:t>, by providing for education, and the development, promotion, and implementation of public health strategies to minimize the impact of dementia and which encourage brain health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project collaborates with the CDC’s national BOLD centers</a:t>
            </a:r>
          </a:p>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13</a:t>
            </a:fld>
            <a:endParaRPr lang="en-US"/>
          </a:p>
        </p:txBody>
      </p:sp>
    </p:spTree>
    <p:extLst>
      <p:ext uri="{BB962C8B-B14F-4D97-AF65-F5344CB8AC3E}">
        <p14:creationId xmlns:p14="http://schemas.microsoft.com/office/powerpoint/2010/main" val="49472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200"/>
              </a:spcAft>
              <a:buNone/>
            </a:pPr>
            <a:r>
              <a:rPr lang="en-US" sz="1200" dirty="0"/>
              <a:t>Patient Profile Example</a:t>
            </a:r>
          </a:p>
          <a:p>
            <a:pPr marL="0" indent="0">
              <a:spcBef>
                <a:spcPts val="0"/>
              </a:spcBef>
              <a:spcAft>
                <a:spcPts val="1200"/>
              </a:spcAft>
              <a:buNone/>
            </a:pPr>
            <a:endParaRPr lang="en-US" sz="1200" dirty="0"/>
          </a:p>
          <a:p>
            <a:pPr marL="0" indent="0">
              <a:spcBef>
                <a:spcPts val="0"/>
              </a:spcBef>
              <a:spcAft>
                <a:spcPts val="1200"/>
              </a:spcAft>
              <a:buNone/>
            </a:pPr>
            <a:endParaRPr lang="en-US" sz="1200" dirty="0"/>
          </a:p>
          <a:p>
            <a:pPr marL="0" indent="0">
              <a:spcBef>
                <a:spcPts val="0"/>
              </a:spcBef>
              <a:spcAft>
                <a:spcPts val="1200"/>
              </a:spcAft>
              <a:buNone/>
            </a:pPr>
            <a:r>
              <a:rPr lang="en-US" sz="1200" dirty="0"/>
              <a:t>Health Domains</a:t>
            </a:r>
          </a:p>
          <a:p>
            <a:pPr marL="0" indent="0">
              <a:spcBef>
                <a:spcPts val="0"/>
              </a:spcBef>
              <a:spcAft>
                <a:spcPts val="1200"/>
              </a:spcAft>
              <a:buNone/>
            </a:pPr>
            <a:r>
              <a:rPr lang="en-US" sz="1200" dirty="0"/>
              <a:t>Where does meaningful and purposeful go… what matters the 4Ms. – mental fitness </a:t>
            </a:r>
          </a:p>
          <a:p>
            <a:pPr marL="0" indent="0">
              <a:spcBef>
                <a:spcPts val="0"/>
              </a:spcBef>
              <a:spcAft>
                <a:spcPts val="1200"/>
              </a:spcAft>
              <a:buNone/>
            </a:pPr>
            <a:r>
              <a:rPr lang="en-US" sz="1200" dirty="0"/>
              <a:t>Meaning and purpose of health and social interaction</a:t>
            </a:r>
          </a:p>
          <a:p>
            <a:pPr marL="0" indent="0">
              <a:spcBef>
                <a:spcPts val="0"/>
              </a:spcBef>
              <a:spcAft>
                <a:spcPts val="1200"/>
              </a:spcAft>
              <a:buNone/>
            </a:pPr>
            <a:endParaRPr lang="en-US" sz="1200" dirty="0"/>
          </a:p>
          <a:p>
            <a:pPr marL="0" indent="0">
              <a:spcBef>
                <a:spcPts val="0"/>
              </a:spcBef>
              <a:spcAft>
                <a:spcPts val="1200"/>
              </a:spcAft>
              <a:buNone/>
            </a:pPr>
            <a:r>
              <a:rPr lang="en-US" sz="1200" dirty="0"/>
              <a:t>Many interconnected social determinants of health (SDOH) impact brain development and brain health from pre-conception through the end of life</a:t>
            </a:r>
            <a:r>
              <a:rPr lang="en-US" sz="1200" baseline="30000" dirty="0"/>
              <a:t>3 </a:t>
            </a:r>
            <a:r>
              <a:rPr lang="en-US" sz="1200" dirty="0"/>
              <a:t>. Determinants of health includes physical environment, individual health behavior, social-environmental factors, clinical care, and genetics and biology.</a:t>
            </a:r>
          </a:p>
          <a:p>
            <a:pPr marL="0" indent="0">
              <a:spcBef>
                <a:spcPts val="0"/>
              </a:spcBef>
              <a:spcAft>
                <a:spcPts val="1200"/>
              </a:spcAft>
              <a:buNone/>
            </a:pPr>
            <a:endParaRPr lang="en-US" sz="1200" dirty="0"/>
          </a:p>
          <a:p>
            <a:pPr marL="0" indent="0">
              <a:buNone/>
            </a:pPr>
            <a:r>
              <a:rPr lang="en-US" sz="1200" dirty="0"/>
              <a:t>SDOHs influences brain development, adaptation, and ability to respond to stress and adversity, which creates opportunities to implement both health promotion and disease prevention across the life course. The HBI for persons with IDD and their supports is developing, adapting, and disseminating products and resources to increase engagement in 1) physical exercise; 2) food and nutrition; 3) medical health; 4) sleep and relaxation; 5) mental fitness; and, 6) social Interaction.</a:t>
            </a:r>
          </a:p>
          <a:p>
            <a:pPr marL="0" indent="0">
              <a:buNone/>
            </a:pPr>
            <a:endParaRPr lang="en-US" sz="1200" b="1" i="0" u="none" strike="noStrike" kern="1200" dirty="0">
              <a:solidFill>
                <a:schemeClr val="tx1"/>
              </a:solidFill>
              <a:effectLst/>
              <a:latin typeface="+mn-lt"/>
              <a:ea typeface="+mn-ea"/>
              <a:cs typeface="+mn-cs"/>
              <a:hlinkClick r:id="rId3"/>
            </a:endParaRPr>
          </a:p>
          <a:p>
            <a:pPr fontAlgn="base"/>
            <a:r>
              <a:rPr lang="en-US" sz="1200" b="1" i="0" u="none" strike="noStrike" kern="1200" dirty="0">
                <a:solidFill>
                  <a:schemeClr val="tx1"/>
                </a:solidFill>
                <a:effectLst/>
                <a:latin typeface="+mn-lt"/>
                <a:ea typeface="+mn-ea"/>
                <a:cs typeface="+mn-cs"/>
                <a:hlinkClick r:id="rId3"/>
              </a:rPr>
              <a:t>Cleveland Clinic Healthy Brains</a:t>
            </a:r>
          </a:p>
          <a:p>
            <a:pPr fontAlgn="base"/>
            <a:r>
              <a:rPr lang="en-US" sz="1200" b="1" i="0" u="none" strike="noStrike" kern="1200" dirty="0">
                <a:solidFill>
                  <a:schemeClr val="tx1"/>
                </a:solidFill>
                <a:effectLst/>
                <a:latin typeface="+mn-lt"/>
                <a:ea typeface="+mn-ea"/>
                <a:cs typeface="+mn-cs"/>
                <a:hlinkClick r:id="rId3"/>
              </a:rPr>
              <a:t>https://healthybrains.org/pillars/</a:t>
            </a:r>
          </a:p>
          <a:p>
            <a:pPr fontAlgn="base"/>
            <a:endParaRPr lang="en-US" sz="1200" b="1" i="0" u="none" strike="noStrike" kern="1200" dirty="0">
              <a:solidFill>
                <a:schemeClr val="tx1"/>
              </a:solidFill>
              <a:effectLst/>
              <a:latin typeface="+mn-lt"/>
              <a:ea typeface="+mn-ea"/>
              <a:cs typeface="+mn-cs"/>
              <a:hlinkClick r:id="rId3"/>
            </a:endParaRPr>
          </a:p>
          <a:p>
            <a:pPr fontAlgn="base"/>
            <a:r>
              <a:rPr lang="en-US" sz="1200" b="1" i="0" u="none" strike="noStrike" kern="1200" dirty="0">
                <a:solidFill>
                  <a:schemeClr val="tx1"/>
                </a:solidFill>
                <a:effectLst/>
                <a:latin typeface="+mn-lt"/>
                <a:ea typeface="+mn-ea"/>
                <a:cs typeface="+mn-cs"/>
                <a:hlinkClick r:id="rId3"/>
              </a:rPr>
              <a:t>Physical Exercise</a:t>
            </a:r>
            <a:endParaRPr lang="en-US" sz="1200" b="1" i="0" u="none" strike="noStrike"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YOUR BODY: GET MOVING.</a:t>
            </a:r>
            <a:r>
              <a:rPr lang="en-US" sz="1200" b="0" i="0" kern="1200" dirty="0">
                <a:solidFill>
                  <a:schemeClr val="tx1"/>
                </a:solidFill>
                <a:effectLst/>
                <a:latin typeface="+mn-lt"/>
                <a:ea typeface="+mn-ea"/>
                <a:cs typeface="+mn-cs"/>
              </a:rPr>
              <a:t> People who exercise regularly have a lower risk of developing Alzheimer’s disease. Exercise improves blood flow and memory; it stimulates chemical changes in the brain that enhance learning, mood and thinking. Be fit. Be smart.</a:t>
            </a:r>
          </a:p>
          <a:p>
            <a:pPr fontAlgn="base"/>
            <a:r>
              <a:rPr lang="en-US" sz="1200" b="1" i="0" u="none" strike="noStrike" kern="1200" dirty="0">
                <a:solidFill>
                  <a:schemeClr val="tx1"/>
                </a:solidFill>
                <a:effectLst/>
                <a:latin typeface="+mn-lt"/>
                <a:ea typeface="+mn-ea"/>
                <a:cs typeface="+mn-cs"/>
                <a:hlinkClick r:id="rId4"/>
              </a:rPr>
              <a:t>Food &amp; Nutrition</a:t>
            </a:r>
            <a:endParaRPr lang="en-US" sz="1200" b="1" i="0" u="none" strike="noStrike"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EAT SMART, THINK BETTER. </a:t>
            </a:r>
            <a:r>
              <a:rPr lang="en-US" sz="1200" b="0" i="0" kern="1200" dirty="0">
                <a:solidFill>
                  <a:schemeClr val="tx1"/>
                </a:solidFill>
                <a:effectLst/>
                <a:latin typeface="+mn-lt"/>
                <a:ea typeface="+mn-ea"/>
                <a:cs typeface="+mn-cs"/>
              </a:rPr>
              <a:t>You are what you eat. As you grow older, your brain is exposed to more harmful stress due to lifestyle and environmental factors, resulting in a process called oxidation, which damages brain cells. Rust on the handlebars of a bike or a partially eaten apple gives you an idea of the kind of damage oxidation can cause to your brain. Food rich in antioxidants can help fend off the harmful effects of oxidation in your brain.</a:t>
            </a:r>
          </a:p>
          <a:p>
            <a:pPr fontAlgn="base"/>
            <a:r>
              <a:rPr lang="en-US" sz="1200" b="1" i="0" u="none" strike="noStrike" kern="1200" dirty="0">
                <a:solidFill>
                  <a:schemeClr val="tx1"/>
                </a:solidFill>
                <a:effectLst/>
                <a:latin typeface="+mn-lt"/>
                <a:ea typeface="+mn-ea"/>
                <a:cs typeface="+mn-cs"/>
                <a:hlinkClick r:id="rId5"/>
              </a:rPr>
              <a:t>Medical Health</a:t>
            </a:r>
            <a:r>
              <a:rPr lang="en-US" sz="1200" b="1" i="0" u="none" strike="noStrike" kern="1200" dirty="0">
                <a:solidFill>
                  <a:schemeClr val="tx1"/>
                </a:solidFill>
                <a:effectLst/>
                <a:latin typeface="+mn-lt"/>
                <a:ea typeface="+mn-ea"/>
                <a:cs typeface="+mn-cs"/>
              </a:rPr>
              <a:t> - Health Check Management – clinician trained to focus on medical health</a:t>
            </a:r>
          </a:p>
          <a:p>
            <a:pPr fontAlgn="base"/>
            <a:r>
              <a:rPr lang="en-US" sz="1200" b="1" i="0" u="none" strike="noStrike" kern="1200" dirty="0">
                <a:solidFill>
                  <a:schemeClr val="tx1"/>
                </a:solidFill>
                <a:effectLst/>
                <a:latin typeface="+mn-lt"/>
                <a:ea typeface="+mn-ea"/>
                <a:cs typeface="+mn-cs"/>
              </a:rPr>
              <a:t>E.g., better terms like Engagement, connection, autonomy, control, choices, literacy</a:t>
            </a:r>
          </a:p>
          <a:p>
            <a:pPr fontAlgn="base"/>
            <a:r>
              <a:rPr lang="en-US" sz="1200" b="1" i="0" kern="1200" dirty="0">
                <a:solidFill>
                  <a:schemeClr val="tx1"/>
                </a:solidFill>
                <a:effectLst/>
                <a:latin typeface="+mn-lt"/>
                <a:ea typeface="+mn-ea"/>
                <a:cs typeface="+mn-cs"/>
              </a:rPr>
              <a:t>CONTROL MEDICAL RISKS. </a:t>
            </a:r>
            <a:r>
              <a:rPr lang="en-US" sz="1200" b="0" i="0" kern="1200" dirty="0">
                <a:solidFill>
                  <a:schemeClr val="tx1"/>
                </a:solidFill>
                <a:effectLst/>
                <a:latin typeface="+mn-lt"/>
                <a:ea typeface="+mn-ea"/>
                <a:cs typeface="+mn-cs"/>
              </a:rPr>
              <a:t>Hypertension, diabetes, obesity, depression, head trauma, higher cholesterol, and smoking all increase the risk of dementia. You can control and reduce these risks. Get your annual check-up, follow your doctor’s recommendations and take medications as prescribed. Get engaged in a brain healthy lifestyle for your body and your mind.</a:t>
            </a:r>
          </a:p>
          <a:p>
            <a:pPr fontAlgn="base"/>
            <a:r>
              <a:rPr lang="en-US" sz="1200" b="1" i="0" u="none" strike="noStrike" kern="1200" dirty="0">
                <a:solidFill>
                  <a:schemeClr val="tx1"/>
                </a:solidFill>
                <a:effectLst/>
                <a:latin typeface="+mn-lt"/>
                <a:ea typeface="+mn-ea"/>
                <a:cs typeface="+mn-cs"/>
              </a:rPr>
              <a:t>Sleep &amp; Relaxation</a:t>
            </a:r>
          </a:p>
          <a:p>
            <a:pPr fontAlgn="base"/>
            <a:r>
              <a:rPr lang="en-US" sz="1200" b="1" i="0" kern="1200" dirty="0">
                <a:solidFill>
                  <a:schemeClr val="tx1"/>
                </a:solidFill>
                <a:effectLst/>
                <a:latin typeface="+mn-lt"/>
                <a:ea typeface="+mn-ea"/>
                <a:cs typeface="+mn-cs"/>
              </a:rPr>
              <a:t>REST WELL. </a:t>
            </a:r>
            <a:r>
              <a:rPr lang="en-US" sz="1200" b="0" i="0" kern="1200" dirty="0">
                <a:solidFill>
                  <a:schemeClr val="tx1"/>
                </a:solidFill>
                <a:effectLst/>
                <a:latin typeface="+mn-lt"/>
                <a:ea typeface="+mn-ea"/>
                <a:cs typeface="+mn-cs"/>
              </a:rPr>
              <a:t>Sleep energizes you, improves your mood and your immune system, and may reduce buildup in the brain of an abnormal protein called beta-amyloid plaque, which is associated with Alzheimer’s disease. Practicing meditation and managing stress may help fend off age-related decline in brain health. Stay positive. Be happy.</a:t>
            </a:r>
          </a:p>
          <a:p>
            <a:pPr fontAlgn="base"/>
            <a:r>
              <a:rPr lang="en-US" sz="1200" b="1" i="0" u="none" strike="noStrike" kern="1200" dirty="0">
                <a:solidFill>
                  <a:schemeClr val="tx1"/>
                </a:solidFill>
                <a:effectLst/>
                <a:latin typeface="+mn-lt"/>
                <a:ea typeface="+mn-ea"/>
                <a:cs typeface="+mn-cs"/>
                <a:hlinkClick r:id="rId6"/>
              </a:rPr>
              <a:t>Mental Fitness</a:t>
            </a:r>
            <a:endParaRPr lang="en-US" sz="1200" b="1" i="0" u="none" strike="noStrike"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YOUR MIND: USE IT OR LOSE IT. </a:t>
            </a:r>
            <a:r>
              <a:rPr lang="en-US" sz="1200" b="0" i="0" kern="1200" dirty="0">
                <a:solidFill>
                  <a:schemeClr val="tx1"/>
                </a:solidFill>
                <a:effectLst/>
                <a:latin typeface="+mn-lt"/>
                <a:ea typeface="+mn-ea"/>
                <a:cs typeface="+mn-cs"/>
              </a:rPr>
              <a:t>Mental exercise is just as critical as physical exercise in keeping your brain fit and healthy. Mental exercises may improve your brain’s functioning and promote new brain cell growth, decreasing your likelihood of developing dementia. Like your muscles, you have to use your brain or you lose it.</a:t>
            </a:r>
          </a:p>
          <a:p>
            <a:pPr fontAlgn="base"/>
            <a:r>
              <a:rPr lang="en-US" sz="1200" b="1" i="0" u="none" strike="noStrike" kern="1200" dirty="0">
                <a:solidFill>
                  <a:schemeClr val="tx1"/>
                </a:solidFill>
                <a:effectLst/>
                <a:latin typeface="+mn-lt"/>
                <a:ea typeface="+mn-ea"/>
                <a:cs typeface="+mn-cs"/>
                <a:hlinkClick r:id="rId7"/>
              </a:rPr>
              <a:t>Social Interaction</a:t>
            </a:r>
            <a:endParaRPr lang="en-US" sz="1200" b="1" i="0" u="none" strike="noStrike"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STAY CONNECTED. </a:t>
            </a:r>
            <a:r>
              <a:rPr lang="en-US" sz="1200" b="0" i="0" kern="1200" dirty="0">
                <a:solidFill>
                  <a:schemeClr val="tx1"/>
                </a:solidFill>
                <a:effectLst/>
                <a:latin typeface="+mn-lt"/>
                <a:ea typeface="+mn-ea"/>
                <a:cs typeface="+mn-cs"/>
              </a:rPr>
              <a:t>Leading an active social life can protect you against memory loss. Spending time with others, engaging in stimulating conversation, and staying in touch and connected with family and friends are good for your brain health. Studies have shown that those with the most social interaction in their community experience the slowest rate of memory decline.</a:t>
            </a:r>
          </a:p>
          <a:p>
            <a:endParaRPr lang="en-US" dirty="0"/>
          </a:p>
        </p:txBody>
      </p:sp>
      <p:sp>
        <p:nvSpPr>
          <p:cNvPr id="4" name="Slide Number Placeholder 3"/>
          <p:cNvSpPr>
            <a:spLocks noGrp="1"/>
          </p:cNvSpPr>
          <p:nvPr>
            <p:ph type="sldNum" sz="quarter" idx="5"/>
          </p:nvPr>
        </p:nvSpPr>
        <p:spPr/>
        <p:txBody>
          <a:bodyPr/>
          <a:lstStyle/>
          <a:p>
            <a:fld id="{DBFC8C7F-580A-014E-9925-675B2F26423B}" type="slidenum">
              <a:rPr lang="en-US" smtClean="0"/>
              <a:t>14</a:t>
            </a:fld>
            <a:endParaRPr lang="en-US"/>
          </a:p>
        </p:txBody>
      </p:sp>
    </p:spTree>
    <p:extLst>
      <p:ext uri="{BB962C8B-B14F-4D97-AF65-F5344CB8AC3E}">
        <p14:creationId xmlns:p14="http://schemas.microsoft.com/office/powerpoint/2010/main" val="417906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15</a:t>
            </a:fld>
            <a:endParaRPr lang="en-US"/>
          </a:p>
        </p:txBody>
      </p:sp>
    </p:spTree>
    <p:extLst>
      <p:ext uri="{BB962C8B-B14F-4D97-AF65-F5344CB8AC3E}">
        <p14:creationId xmlns:p14="http://schemas.microsoft.com/office/powerpoint/2010/main" val="1994734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18</a:t>
            </a:fld>
            <a:endParaRPr lang="en-US"/>
          </a:p>
        </p:txBody>
      </p:sp>
    </p:spTree>
    <p:extLst>
      <p:ext uri="{BB962C8B-B14F-4D97-AF65-F5344CB8AC3E}">
        <p14:creationId xmlns:p14="http://schemas.microsoft.com/office/powerpoint/2010/main" val="42373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19</a:t>
            </a:fld>
            <a:endParaRPr lang="en-US"/>
          </a:p>
        </p:txBody>
      </p:sp>
    </p:spTree>
    <p:extLst>
      <p:ext uri="{BB962C8B-B14F-4D97-AF65-F5344CB8AC3E}">
        <p14:creationId xmlns:p14="http://schemas.microsoft.com/office/powerpoint/2010/main" val="1043669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21</a:t>
            </a:fld>
            <a:endParaRPr lang="en-US"/>
          </a:p>
        </p:txBody>
      </p:sp>
    </p:spTree>
    <p:extLst>
      <p:ext uri="{BB962C8B-B14F-4D97-AF65-F5344CB8AC3E}">
        <p14:creationId xmlns:p14="http://schemas.microsoft.com/office/powerpoint/2010/main" val="86032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Diagnostic phase calls for the need for policies and services that support dementia diagnostic centers that are also skilled in diagnosing adults with intellectual disability</a:t>
            </a:r>
          </a:p>
          <a:p>
            <a:r>
              <a:rPr lang="en-US" dirty="0"/>
              <a:t>The Explorative phase calls for the need for policies for education and information for families on dementia and intellectual disability</a:t>
            </a:r>
          </a:p>
          <a:p>
            <a:r>
              <a:rPr lang="en-US" dirty="0"/>
              <a:t>The Adaptive phase calls for the need for policies on supporting families and adults with ID affected by dementia, often with specialized services</a:t>
            </a:r>
          </a:p>
          <a:p>
            <a:r>
              <a:rPr lang="en-US" dirty="0"/>
              <a:t>The Closure phase calls for the need for policies dealing with terminal care, grieving, and adapting to post-caregiving</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882C1-9617-4776-9CB4-327D1C55942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66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3A9BB3-626B-4595-9ADD-91904CE2EBD8}"/>
              </a:ext>
            </a:extLst>
          </p:cNvPr>
          <p:cNvSpPr>
            <a:spLocks noGrp="1"/>
          </p:cNvSpPr>
          <p:nvPr>
            <p:ph type="body" idx="1"/>
          </p:nvPr>
        </p:nvSpPr>
        <p:spPr/>
        <p:txBody>
          <a:bodyPr/>
          <a:lstStyle/>
          <a:p>
            <a:r>
              <a:rPr lang="en-US" dirty="0"/>
              <a:t>1/20 version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24</a:t>
            </a:fld>
            <a:endParaRPr lang="en-US"/>
          </a:p>
        </p:txBody>
      </p:sp>
    </p:spTree>
    <p:extLst>
      <p:ext uri="{BB962C8B-B14F-4D97-AF65-F5344CB8AC3E}">
        <p14:creationId xmlns:p14="http://schemas.microsoft.com/office/powerpoint/2010/main" val="389137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25</a:t>
            </a:fld>
            <a:endParaRPr lang="en-US"/>
          </a:p>
        </p:txBody>
      </p:sp>
    </p:spTree>
    <p:extLst>
      <p:ext uri="{BB962C8B-B14F-4D97-AF65-F5344CB8AC3E}">
        <p14:creationId xmlns:p14="http://schemas.microsoft.com/office/powerpoint/2010/main" val="119158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2</a:t>
            </a:fld>
            <a:endParaRPr lang="en-US"/>
          </a:p>
        </p:txBody>
      </p:sp>
    </p:spTree>
    <p:extLst>
      <p:ext uri="{BB962C8B-B14F-4D97-AF65-F5344CB8AC3E}">
        <p14:creationId xmlns:p14="http://schemas.microsoft.com/office/powerpoint/2010/main" val="23513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6C4D3-8A6E-4880-8458-D85D2E661328}" type="slidenum">
              <a:rPr lang="en-US" smtClean="0"/>
              <a:t>26</a:t>
            </a:fld>
            <a:endParaRPr lang="en-US"/>
          </a:p>
        </p:txBody>
      </p:sp>
    </p:spTree>
    <p:extLst>
      <p:ext uri="{BB962C8B-B14F-4D97-AF65-F5344CB8AC3E}">
        <p14:creationId xmlns:p14="http://schemas.microsoft.com/office/powerpoint/2010/main" val="413828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Jenny’s Diary </a:t>
            </a:r>
          </a:p>
        </p:txBody>
      </p:sp>
      <p:sp>
        <p:nvSpPr>
          <p:cNvPr id="4" name="Slide Number Placeholder 3"/>
          <p:cNvSpPr>
            <a:spLocks noGrp="1"/>
          </p:cNvSpPr>
          <p:nvPr>
            <p:ph type="sldNum" sz="quarter" idx="5"/>
          </p:nvPr>
        </p:nvSpPr>
        <p:spPr/>
        <p:txBody>
          <a:bodyPr/>
          <a:lstStyle/>
          <a:p>
            <a:fld id="{B3311683-2EE9-41CA-B75D-BB0EFD7C1A3B}" type="slidenum">
              <a:rPr lang="en-US" smtClean="0"/>
              <a:t>32</a:t>
            </a:fld>
            <a:endParaRPr lang="en-US"/>
          </a:p>
        </p:txBody>
      </p:sp>
    </p:spTree>
    <p:extLst>
      <p:ext uri="{BB962C8B-B14F-4D97-AF65-F5344CB8AC3E}">
        <p14:creationId xmlns:p14="http://schemas.microsoft.com/office/powerpoint/2010/main" val="425973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BBD6B-294F-44C4-8E9E-C5A9B60BE4F8}" type="slidenum">
              <a:rPr lang="en-US" smtClean="0"/>
              <a:pPr/>
              <a:t>35</a:t>
            </a:fld>
            <a:endParaRPr lang="en-US"/>
          </a:p>
        </p:txBody>
      </p:sp>
    </p:spTree>
    <p:extLst>
      <p:ext uri="{BB962C8B-B14F-4D97-AF65-F5344CB8AC3E}">
        <p14:creationId xmlns:p14="http://schemas.microsoft.com/office/powerpoint/2010/main" val="11284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36</a:t>
            </a:fld>
            <a:endParaRPr lang="en-US"/>
          </a:p>
        </p:txBody>
      </p:sp>
    </p:spTree>
    <p:extLst>
      <p:ext uri="{BB962C8B-B14F-4D97-AF65-F5344CB8AC3E}">
        <p14:creationId xmlns:p14="http://schemas.microsoft.com/office/powerpoint/2010/main" val="125533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37</a:t>
            </a:fld>
            <a:endParaRPr lang="en-US"/>
          </a:p>
        </p:txBody>
      </p:sp>
    </p:spTree>
    <p:extLst>
      <p:ext uri="{BB962C8B-B14F-4D97-AF65-F5344CB8AC3E}">
        <p14:creationId xmlns:p14="http://schemas.microsoft.com/office/powerpoint/2010/main" val="275182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3</a:t>
            </a:fld>
            <a:endParaRPr lang="en-US"/>
          </a:p>
        </p:txBody>
      </p:sp>
    </p:spTree>
    <p:extLst>
      <p:ext uri="{BB962C8B-B14F-4D97-AF65-F5344CB8AC3E}">
        <p14:creationId xmlns:p14="http://schemas.microsoft.com/office/powerpoint/2010/main" val="168391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1" u="none" strike="noStrike" kern="1200" cap="none" spc="0" normalizeH="0" baseline="0" noProof="0" dirty="0">
                <a:ln>
                  <a:noFill/>
                </a:ln>
                <a:solidFill>
                  <a:prstClr val="black"/>
                </a:solidFill>
                <a:effectLst/>
                <a:uLnTx/>
                <a:uFillTx/>
                <a:latin typeface="+mn-lt"/>
                <a:ea typeface="+mn-ea"/>
                <a:cs typeface="+mn-cs"/>
              </a:rPr>
              <a:t>support populations with a high burden of Alzheimer’s disease and other dementias’</a:t>
            </a:r>
            <a:r>
              <a:rPr kumimoji="0" lang="en-US" sz="1200" b="0" i="0" u="none" strike="noStrike" kern="1200" cap="none" spc="0" normalizeH="0" baseline="0" noProof="0" dirty="0">
                <a:ln>
                  <a:noFill/>
                </a:ln>
                <a:solidFill>
                  <a:prstClr val="black"/>
                </a:solidFill>
                <a:effectLst/>
                <a:uLnTx/>
                <a:uFillTx/>
                <a:latin typeface="+mn-lt"/>
                <a:ea typeface="+mn-ea"/>
                <a:cs typeface="+mn-cs"/>
              </a:rPr>
              <a:t>, by providing for education, and the development, promotion, and implementation of public health strategies to minimize the impact of dementia and which encourage brain health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project collaborates with the CDC’s national BOLD centers</a:t>
            </a:r>
          </a:p>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4</a:t>
            </a:fld>
            <a:endParaRPr lang="en-US"/>
          </a:p>
        </p:txBody>
      </p:sp>
    </p:spTree>
    <p:extLst>
      <p:ext uri="{BB962C8B-B14F-4D97-AF65-F5344CB8AC3E}">
        <p14:creationId xmlns:p14="http://schemas.microsoft.com/office/powerpoint/2010/main" val="35268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attention-deficit/hyperactivity disorder (ADHD) (9.5%), learning disability (7.9%), other developmental delay (4.1%), autism spectrum disorder (2.5%), stuttering or stammering, past 12 months (2.1%), intellectual disability (1.2%), seizures, past 12 months (0.8%), moderate/profound hearing loss (0.6%), cerebral palsy (0.3%), and blindness (0.2%).</a:t>
            </a:r>
          </a:p>
          <a:p>
            <a:br>
              <a:rPr lang="en-US" dirty="0"/>
            </a:br>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The terms “developmental disability (DD)” and “intellectual disability (ID)” have two very different meanings. Although developmental disabilities may encompass intellectual disabilities, these two categories are not exactly the same thing.</a:t>
            </a:r>
          </a:p>
          <a:p>
            <a:r>
              <a:rPr lang="en-US" dirty="0">
                <a:latin typeface="Georgia" panose="02040502050405020303" pitchFamily="18" charset="0"/>
              </a:rPr>
              <a:t> </a:t>
            </a:r>
          </a:p>
          <a:p>
            <a:r>
              <a:rPr lang="en-US" dirty="0">
                <a:latin typeface="Georgia" panose="02040502050405020303" pitchFamily="18" charset="0"/>
              </a:rPr>
              <a:t>Intellectual disabilities (ID) are disorders that originate </a:t>
            </a:r>
            <a:r>
              <a:rPr lang="en-US" b="1" dirty="0">
                <a:latin typeface="Georgia" panose="02040502050405020303" pitchFamily="18" charset="0"/>
              </a:rPr>
              <a:t>before 18 years of age</a:t>
            </a:r>
            <a:r>
              <a:rPr lang="en-US" dirty="0">
                <a:latin typeface="Georgia" panose="02040502050405020303" pitchFamily="18" charset="0"/>
              </a:rPr>
              <a:t>, possibly resulting from physical causes such as cerebral palsy, autism, or non-physical causes such as lack of stimulation. ID are characterized by a </a:t>
            </a:r>
            <a:r>
              <a:rPr lang="en-US" dirty="0">
                <a:latin typeface="Georgia" panose="02040502050405020303" pitchFamily="18" charset="0"/>
                <a:hlinkClick r:id="rId3"/>
              </a:rPr>
              <a:t>limited mental capacity and difficulty with adaptive behaviors </a:t>
            </a:r>
            <a:r>
              <a:rPr lang="en-US" dirty="0">
                <a:latin typeface="Georgia" panose="02040502050405020303" pitchFamily="18" charset="0"/>
              </a:rPr>
              <a:t>such as handling routines or social situations. An intellectual disability describes someone who has a below-average intelligence quotient (IQ) and who lacks the skills needed for daily living.</a:t>
            </a:r>
          </a:p>
          <a:p>
            <a:r>
              <a:rPr lang="en-US" dirty="0">
                <a:latin typeface="Georgia" panose="02040502050405020303" pitchFamily="18" charset="0"/>
              </a:rPr>
              <a:t>Developmental disabilities (DD)are those that appear before 22 years of age. They are life-long disabilities that affect one or both physical and cognitive functioning. Some of these disabilities are physical, like blindness from birth for example. Others are both physical and intellectual disabilities, such as </a:t>
            </a:r>
            <a:r>
              <a:rPr lang="en-US" b="1" dirty="0">
                <a:latin typeface="Georgia" panose="02040502050405020303" pitchFamily="18" charset="0"/>
              </a:rPr>
              <a:t>Down syndrome, cerebral palsy</a:t>
            </a:r>
            <a:r>
              <a:rPr lang="en-US" dirty="0">
                <a:latin typeface="Georgia" panose="02040502050405020303" pitchFamily="18" charset="0"/>
              </a:rPr>
              <a:t>, or other genetic causes. Developmental disabilities are a group of </a:t>
            </a:r>
            <a:r>
              <a:rPr lang="en-US" dirty="0">
                <a:latin typeface="Georgia" panose="02040502050405020303" pitchFamily="18" charset="0"/>
                <a:hlinkClick r:id="rId4"/>
              </a:rPr>
              <a:t>conditions due to an impairment in physical, learning, language, or behavior areas </a:t>
            </a:r>
            <a:r>
              <a:rPr lang="en-US" dirty="0">
                <a:latin typeface="Georgia" panose="02040502050405020303" pitchFamily="18" charset="0"/>
              </a:rPr>
              <a:t>. These conditions begin during development in youth.</a:t>
            </a:r>
          </a:p>
          <a:p>
            <a:endParaRPr lang="en-US" dirty="0"/>
          </a:p>
        </p:txBody>
      </p:sp>
    </p:spTree>
    <p:extLst>
      <p:ext uri="{BB962C8B-B14F-4D97-AF65-F5344CB8AC3E}">
        <p14:creationId xmlns:p14="http://schemas.microsoft.com/office/powerpoint/2010/main" val="227571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F33730-04A0-42C2-8F2E-9D1C73365E1D}"/>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90045-68B5-4F23-9ABC-CD008EAA81E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4" name="Rectangle 2">
            <a:extLst>
              <a:ext uri="{FF2B5EF4-FFF2-40B4-BE49-F238E27FC236}">
                <a16:creationId xmlns:a16="http://schemas.microsoft.com/office/drawing/2014/main" id="{B69EF432-5195-41CF-BDBA-7D115D64219C}"/>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D1354F60-50A2-47D9-B81E-D5930E6D3AE5}"/>
              </a:ext>
            </a:extLst>
          </p:cNvPr>
          <p:cNvSpPr>
            <a:spLocks noGrp="1" noChangeArrowheads="1"/>
          </p:cNvSpPr>
          <p:nvPr>
            <p:ph type="body" idx="1"/>
          </p:nvPr>
        </p:nvSpPr>
        <p:spPr/>
        <p:txBody>
          <a:bodyPr/>
          <a:lstStyle/>
          <a:p>
            <a:r>
              <a:rPr lang="en-US" altLang="en-US" dirty="0"/>
              <a:t>Language defining DD taken and adapted from CDC website : https://www.cdc.gov/ncbddd/developmentaldisabilities/facts.html</a:t>
            </a:r>
          </a:p>
          <a:p>
            <a:r>
              <a:rPr lang="en-US" altLang="en-US" dirty="0"/>
              <a:t>“Developmental disabilities are a group of conditions due to an impairment in physical, learning, language, or behavior areas. These conditions begin during the developmental period, may affect day-to-day functioning, and usually last throughout a person’s lifetime</a:t>
            </a:r>
            <a:r>
              <a:rPr lang="en-US" altLang="en-US"/>
              <a:t>.”  source:  https://www.cdc.gov/coronavirus/2019-ncov/need-extra-precautions/people-with-developmental-disabilities.html</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Georgia" panose="02040502050405020303" pitchFamily="18" charset="0"/>
              </a:rPr>
              <a:t>An intellectual disability can be caused by a problem that starts any time before a child turns 18 years old – even before birth </a:t>
            </a:r>
          </a:p>
          <a:p>
            <a:endParaRPr lang="en-US" dirty="0"/>
          </a:p>
          <a:p>
            <a:pPr lvl="0"/>
            <a:r>
              <a:rPr lang="en-US" dirty="0">
                <a:latin typeface="Georgia" panose="02040502050405020303" pitchFamily="18" charset="0"/>
              </a:rPr>
              <a:t>The most common causes of intellectual disability are:</a:t>
            </a:r>
          </a:p>
          <a:p>
            <a:pPr lvl="1"/>
            <a:r>
              <a:rPr lang="en-US" dirty="0">
                <a:latin typeface="Georgia" panose="02040502050405020303" pitchFamily="18" charset="0"/>
              </a:rPr>
              <a:t>Genetic conditions. </a:t>
            </a:r>
            <a:r>
              <a:rPr lang="en-US" i="1" dirty="0">
                <a:latin typeface="Georgia" panose="02040502050405020303" pitchFamily="18" charset="0"/>
              </a:rPr>
              <a:t>Sometimes an intellectual disability is caused by abnormal genes inherited from parents, errors when genes combine, or other reasons. Examples of genetic conditions are </a:t>
            </a:r>
            <a:r>
              <a:rPr lang="en-US" b="1" i="1" dirty="0">
                <a:latin typeface="Georgia" panose="02040502050405020303" pitchFamily="18" charset="0"/>
              </a:rPr>
              <a:t>Down syndrome</a:t>
            </a:r>
            <a:r>
              <a:rPr lang="en-US" i="1" dirty="0">
                <a:latin typeface="Georgia" panose="02040502050405020303" pitchFamily="18" charset="0"/>
              </a:rPr>
              <a:t>, Fragile X syndrome, and phenylketonuria (PKU)</a:t>
            </a:r>
          </a:p>
          <a:p>
            <a:pPr lvl="1"/>
            <a:r>
              <a:rPr lang="en-US" dirty="0">
                <a:latin typeface="Georgia" panose="02040502050405020303" pitchFamily="18" charset="0"/>
              </a:rPr>
              <a:t>Complications during pregnancy. </a:t>
            </a:r>
            <a:r>
              <a:rPr lang="en-US" i="1" dirty="0">
                <a:latin typeface="Georgia" panose="02040502050405020303" pitchFamily="18" charset="0"/>
              </a:rPr>
              <a:t>An intellectual disability can result when the baby does not develop inside the mother properly; for example, there may be a problem with the way the baby’s cells divide</a:t>
            </a:r>
            <a:r>
              <a:rPr lang="en-US" dirty="0">
                <a:latin typeface="Georgia" panose="02040502050405020303" pitchFamily="18" charset="0"/>
              </a:rPr>
              <a:t>. A woman who drinks alcohol or gets an infection like rubella during pregnancy may also have a baby with an intellectual disability</a:t>
            </a:r>
          </a:p>
          <a:p>
            <a:pPr lvl="1"/>
            <a:r>
              <a:rPr lang="en-US" dirty="0">
                <a:latin typeface="Georgia" panose="02040502050405020303" pitchFamily="18" charset="0"/>
              </a:rPr>
              <a:t>Problems during birth. </a:t>
            </a:r>
            <a:r>
              <a:rPr lang="en-US" i="1" dirty="0">
                <a:latin typeface="Georgia" panose="02040502050405020303" pitchFamily="18" charset="0"/>
              </a:rPr>
              <a:t>If there are complications during labor and birth, such as a baby not getting enough oxygen, he or she may have an intellectual disability</a:t>
            </a:r>
          </a:p>
          <a:p>
            <a:pPr lvl="1"/>
            <a:r>
              <a:rPr lang="en-US" dirty="0">
                <a:latin typeface="Georgia" panose="02040502050405020303" pitchFamily="18" charset="0"/>
              </a:rPr>
              <a:t>Diseases or toxic exposure. </a:t>
            </a:r>
            <a:r>
              <a:rPr lang="en-US" i="1" dirty="0">
                <a:latin typeface="Georgia" panose="02040502050405020303" pitchFamily="18" charset="0"/>
              </a:rPr>
              <a:t>Diseases like whooping cough, the measles, or meningitis can cause intellectual disability</a:t>
            </a:r>
          </a:p>
          <a:p>
            <a:pPr lvl="0"/>
            <a:r>
              <a:rPr lang="en-US" dirty="0">
                <a:latin typeface="Georgia" panose="02040502050405020303" pitchFamily="18" charset="0"/>
              </a:rPr>
              <a:t>Another cause is exposure to extreme malnutrition, not getting appropriate medical care, or by being exposed to poisons like lead, mercury, or chemical toxins</a:t>
            </a:r>
          </a:p>
          <a:p>
            <a:endParaRPr lang="en-US" dirty="0"/>
          </a:p>
        </p:txBody>
      </p:sp>
    </p:spTree>
    <p:extLst>
      <p:ext uri="{BB962C8B-B14F-4D97-AF65-F5344CB8AC3E}">
        <p14:creationId xmlns:p14="http://schemas.microsoft.com/office/powerpoint/2010/main" val="3733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600"/>
              </a:spcAft>
              <a:buNone/>
            </a:pPr>
            <a:r>
              <a:rPr lang="en-US" sz="3000" b="1" dirty="0"/>
              <a:t>Compared to their typical age peers, people with IDD </a:t>
            </a:r>
            <a:r>
              <a:rPr lang="en-US" sz="3000" dirty="0"/>
              <a:t>struggle with </a:t>
            </a:r>
            <a:r>
              <a:rPr lang="en-US" sz="3000" b="1" dirty="0"/>
              <a:t>social</a:t>
            </a:r>
            <a:r>
              <a:rPr lang="en-US" sz="3000" dirty="0"/>
              <a:t> </a:t>
            </a:r>
            <a:r>
              <a:rPr lang="en-US" sz="3000" b="1" dirty="0"/>
              <a:t>determinants of health (SDOH)</a:t>
            </a:r>
            <a:r>
              <a:rPr lang="en-US" sz="3000" dirty="0"/>
              <a:t>:</a:t>
            </a:r>
          </a:p>
          <a:p>
            <a:pPr marL="823913" lvl="1" indent="-514350">
              <a:lnSpc>
                <a:spcPct val="100000"/>
              </a:lnSpc>
              <a:spcBef>
                <a:spcPts val="600"/>
              </a:spcBef>
              <a:spcAft>
                <a:spcPts val="600"/>
              </a:spcAft>
              <a:buFont typeface="+mj-lt"/>
              <a:buAutoNum type="arabicPeriod"/>
            </a:pPr>
            <a:r>
              <a:rPr lang="en-US" sz="3000" b="1" dirty="0"/>
              <a:t>healthcare access and health promotive </a:t>
            </a:r>
            <a:r>
              <a:rPr lang="en-US" sz="3000" dirty="0"/>
              <a:t>opportunities</a:t>
            </a:r>
          </a:p>
          <a:p>
            <a:pPr marL="823913" lvl="1" indent="-514350">
              <a:lnSpc>
                <a:spcPct val="100000"/>
              </a:lnSpc>
              <a:spcBef>
                <a:spcPts val="600"/>
              </a:spcBef>
              <a:spcAft>
                <a:spcPts val="600"/>
              </a:spcAft>
              <a:buFont typeface="+mj-lt"/>
              <a:buAutoNum type="arabicPeriod"/>
            </a:pPr>
            <a:r>
              <a:rPr lang="en-US" sz="3000" b="1" dirty="0"/>
              <a:t>social circumstances </a:t>
            </a:r>
            <a:r>
              <a:rPr lang="en-US" sz="3000" dirty="0"/>
              <a:t>– income, education, employment, support</a:t>
            </a:r>
          </a:p>
          <a:p>
            <a:pPr marL="823913" lvl="1" indent="-514350">
              <a:lnSpc>
                <a:spcPct val="100000"/>
              </a:lnSpc>
              <a:spcBef>
                <a:spcPts val="600"/>
              </a:spcBef>
              <a:spcAft>
                <a:spcPts val="600"/>
              </a:spcAft>
              <a:buFont typeface="+mj-lt"/>
              <a:buAutoNum type="arabicPeriod"/>
            </a:pPr>
            <a:r>
              <a:rPr lang="en-US" sz="3000" b="1" dirty="0"/>
              <a:t>environmental issues </a:t>
            </a:r>
            <a:r>
              <a:rPr lang="en-US" sz="3000" dirty="0"/>
              <a:t>–inclusive and accessible health promoting communities</a:t>
            </a:r>
          </a:p>
          <a:p>
            <a:pPr marL="823913" lvl="1" indent="-514350">
              <a:lnSpc>
                <a:spcPct val="100000"/>
              </a:lnSpc>
              <a:spcBef>
                <a:spcPts val="600"/>
              </a:spcBef>
              <a:spcAft>
                <a:spcPts val="600"/>
              </a:spcAft>
              <a:buFont typeface="+mj-lt"/>
              <a:buAutoNum type="arabicPeriod"/>
            </a:pPr>
            <a:endParaRPr lang="en-US" sz="3000" dirty="0"/>
          </a:p>
          <a:p>
            <a:pPr marL="0" indent="0">
              <a:lnSpc>
                <a:spcPct val="100000"/>
              </a:lnSpc>
              <a:spcBef>
                <a:spcPts val="0"/>
              </a:spcBef>
              <a:buNone/>
            </a:pPr>
            <a:r>
              <a:rPr lang="en-US" sz="3000" dirty="0"/>
              <a:t>People with IDD have more </a:t>
            </a:r>
            <a:r>
              <a:rPr lang="en-US" sz="3000" b="1" dirty="0"/>
              <a:t>multiple chronic conditions (MCCs) </a:t>
            </a:r>
            <a:r>
              <a:rPr lang="en-US" sz="3000" dirty="0"/>
              <a:t>at earlier ages compared to their peers. </a:t>
            </a:r>
          </a:p>
          <a:p>
            <a:pPr marL="696913" lvl="1" indent="-387350">
              <a:lnSpc>
                <a:spcPct val="100000"/>
              </a:lnSpc>
              <a:spcBef>
                <a:spcPts val="0"/>
              </a:spcBef>
            </a:pPr>
            <a:r>
              <a:rPr lang="en-US" sz="3000" dirty="0"/>
              <a:t>complex </a:t>
            </a:r>
            <a:r>
              <a:rPr lang="en-US" sz="3000" b="1" dirty="0"/>
              <a:t>health conditions</a:t>
            </a:r>
            <a:r>
              <a:rPr lang="en-US" sz="3000" dirty="0"/>
              <a:t>, including mental health concerns, lower cancer and  brain health screenings, preventive services, and limited access to healthcare </a:t>
            </a:r>
          </a:p>
          <a:p>
            <a:pPr marL="696913" lvl="1" indent="-387350">
              <a:lnSpc>
                <a:spcPct val="100000"/>
              </a:lnSpc>
              <a:spcBef>
                <a:spcPts val="0"/>
              </a:spcBef>
            </a:pPr>
            <a:r>
              <a:rPr lang="en-US" sz="3000" dirty="0"/>
              <a:t>poorly managed MCCs with more high cholesterol, hypertension, cardiovascular disease, and obesity</a:t>
            </a:r>
          </a:p>
          <a:p>
            <a:pPr marL="696913" lvl="1" indent="-387350">
              <a:lnSpc>
                <a:spcPct val="100000"/>
              </a:lnSpc>
              <a:spcBef>
                <a:spcPts val="0"/>
              </a:spcBef>
            </a:pPr>
            <a:r>
              <a:rPr lang="en-US" sz="3000" dirty="0"/>
              <a:t>poor health outcomes.</a:t>
            </a:r>
          </a:p>
          <a:p>
            <a:pPr marL="823913" lvl="1" indent="-514350">
              <a:lnSpc>
                <a:spcPct val="100000"/>
              </a:lnSpc>
              <a:spcBef>
                <a:spcPts val="600"/>
              </a:spcBef>
              <a:spcAft>
                <a:spcPts val="600"/>
              </a:spcAft>
              <a:buFont typeface="+mj-lt"/>
              <a:buAutoNum type="arabicPeriod"/>
            </a:pPr>
            <a:endParaRPr lang="en-US" sz="3000" dirty="0"/>
          </a:p>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10</a:t>
            </a:fld>
            <a:endParaRPr lang="en-US"/>
          </a:p>
        </p:txBody>
      </p:sp>
    </p:spTree>
    <p:extLst>
      <p:ext uri="{BB962C8B-B14F-4D97-AF65-F5344CB8AC3E}">
        <p14:creationId xmlns:p14="http://schemas.microsoft.com/office/powerpoint/2010/main" val="158960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9739E-67C1-634D-BD58-7131B745A7DC}" type="slidenum">
              <a:rPr lang="en-US" smtClean="0"/>
              <a:t>11</a:t>
            </a:fld>
            <a:endParaRPr lang="en-US"/>
          </a:p>
        </p:txBody>
      </p:sp>
    </p:spTree>
    <p:extLst>
      <p:ext uri="{BB962C8B-B14F-4D97-AF65-F5344CB8AC3E}">
        <p14:creationId xmlns:p14="http://schemas.microsoft.com/office/powerpoint/2010/main" val="114167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4F34-18AB-8546-B73D-56EE14F72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38846-9BC9-5B49-94B6-8BF4E5E0B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2E324-4408-5B43-936E-A226DA85A585}"/>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5" name="Footer Placeholder 4">
            <a:extLst>
              <a:ext uri="{FF2B5EF4-FFF2-40B4-BE49-F238E27FC236}">
                <a16:creationId xmlns:a16="http://schemas.microsoft.com/office/drawing/2014/main" id="{8E442992-6546-0746-82F4-1D37D0380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EC68B-4899-054E-886B-6F405F7BE6DF}"/>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7" name="TextBox 6">
            <a:extLst>
              <a:ext uri="{FF2B5EF4-FFF2-40B4-BE49-F238E27FC236}">
                <a16:creationId xmlns:a16="http://schemas.microsoft.com/office/drawing/2014/main" id="{9BC700CD-A37E-CC46-9ED1-357B883EAFCE}"/>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6103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B8BE-E3A3-164E-A01E-855ECDD85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E8C25E-468E-F64A-AC1B-98CEC4C57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44E6-B891-0B4F-93CA-C3716F84F925}"/>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5" name="Footer Placeholder 4">
            <a:extLst>
              <a:ext uri="{FF2B5EF4-FFF2-40B4-BE49-F238E27FC236}">
                <a16:creationId xmlns:a16="http://schemas.microsoft.com/office/drawing/2014/main" id="{E2707144-D433-2A48-B877-24A087A5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D2DF7-58B2-8146-93C2-7F164A677859}"/>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7" name="TextBox 6">
            <a:extLst>
              <a:ext uri="{FF2B5EF4-FFF2-40B4-BE49-F238E27FC236}">
                <a16:creationId xmlns:a16="http://schemas.microsoft.com/office/drawing/2014/main" id="{915CFEBE-E766-154A-954B-B475DF6D7ED0}"/>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268453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FCCFD-C982-AD41-9420-0F970095AB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A43A6-343F-9543-AF27-5D12DB394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BBACB-4A3B-FE4B-8792-A582652CD846}"/>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5" name="Footer Placeholder 4">
            <a:extLst>
              <a:ext uri="{FF2B5EF4-FFF2-40B4-BE49-F238E27FC236}">
                <a16:creationId xmlns:a16="http://schemas.microsoft.com/office/drawing/2014/main" id="{469D736C-3EE6-A343-8CF9-5B50369A8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170D6-6166-A940-B1BA-E69F6A2F8C29}"/>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7" name="TextBox 6">
            <a:extLst>
              <a:ext uri="{FF2B5EF4-FFF2-40B4-BE49-F238E27FC236}">
                <a16:creationId xmlns:a16="http://schemas.microsoft.com/office/drawing/2014/main" id="{1ED2EDAB-F56E-764D-AB8F-C6D664E3C303}"/>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2020 HealthMatters Program</a:t>
            </a:r>
          </a:p>
        </p:txBody>
      </p:sp>
    </p:spTree>
    <p:extLst>
      <p:ext uri="{BB962C8B-B14F-4D97-AF65-F5344CB8AC3E}">
        <p14:creationId xmlns:p14="http://schemas.microsoft.com/office/powerpoint/2010/main" val="378751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2C03-A2F5-0444-A94C-A4FCB800B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4F46C-F93E-FD46-B617-87A63B058F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C6502-B3BB-CE49-B220-7CC87EA8E9E6}"/>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5" name="Footer Placeholder 4">
            <a:extLst>
              <a:ext uri="{FF2B5EF4-FFF2-40B4-BE49-F238E27FC236}">
                <a16:creationId xmlns:a16="http://schemas.microsoft.com/office/drawing/2014/main" id="{D6EF016D-0474-6848-9C8E-658290721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36CE0-77C0-7844-BC21-C4357FF82AA8}"/>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7" name="Rectangle 1">
            <a:extLst>
              <a:ext uri="{FF2B5EF4-FFF2-40B4-BE49-F238E27FC236}">
                <a16:creationId xmlns:a16="http://schemas.microsoft.com/office/drawing/2014/main" id="{DBFEB822-F9F4-E74C-97A0-E8FCFAFBB07A}"/>
              </a:ext>
            </a:extLst>
          </p:cNvPr>
          <p:cNvSpPr>
            <a:spLocks/>
          </p:cNvSpPr>
          <p:nvPr userDrawn="1"/>
        </p:nvSpPr>
        <p:spPr bwMode="auto">
          <a:xfrm>
            <a:off x="0" y="0"/>
            <a:ext cx="228600" cy="2286000"/>
          </a:xfrm>
          <a:prstGeom prst="rect">
            <a:avLst/>
          </a:prstGeom>
          <a:solidFill>
            <a:srgbClr val="531C5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9pPr>
          </a:lstStyle>
          <a:p>
            <a:pPr algn="ctr" eaLnBrk="1" hangingPunct="1">
              <a:spcBef>
                <a:spcPts val="575"/>
              </a:spcBef>
              <a:buFontTx/>
              <a:buNone/>
            </a:pPr>
            <a:endParaRPr lang="en-US" altLang="en-US" sz="2400">
              <a:solidFill>
                <a:srgbClr val="FFFFFF"/>
              </a:solidFill>
              <a:ea typeface="ヒラギノ明朝 ProN W6" panose="02020300000000000000" pitchFamily="18" charset="-128"/>
              <a:cs typeface="ヒラギノ明朝 ProN W3" panose="02020300000000000000" pitchFamily="18" charset="-128"/>
            </a:endParaRPr>
          </a:p>
        </p:txBody>
      </p:sp>
      <p:sp>
        <p:nvSpPr>
          <p:cNvPr id="8" name="Rectangle 2">
            <a:extLst>
              <a:ext uri="{FF2B5EF4-FFF2-40B4-BE49-F238E27FC236}">
                <a16:creationId xmlns:a16="http://schemas.microsoft.com/office/drawing/2014/main" id="{89A9F96F-9ED3-154C-B5C9-EA523F230FA5}"/>
              </a:ext>
            </a:extLst>
          </p:cNvPr>
          <p:cNvSpPr>
            <a:spLocks/>
          </p:cNvSpPr>
          <p:nvPr userDrawn="1"/>
        </p:nvSpPr>
        <p:spPr bwMode="auto">
          <a:xfrm>
            <a:off x="0" y="2286000"/>
            <a:ext cx="228600" cy="2286000"/>
          </a:xfrm>
          <a:prstGeom prst="rect">
            <a:avLst/>
          </a:prstGeom>
          <a:solidFill>
            <a:srgbClr val="C5D66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9pPr>
          </a:lstStyle>
          <a:p>
            <a:pPr algn="ctr" eaLnBrk="1" hangingPunct="1">
              <a:spcBef>
                <a:spcPts val="575"/>
              </a:spcBef>
              <a:buFontTx/>
              <a:buNone/>
            </a:pPr>
            <a:endParaRPr lang="en-US" altLang="en-US" sz="2400">
              <a:solidFill>
                <a:srgbClr val="FFFFFF"/>
              </a:solidFill>
              <a:ea typeface="ヒラギノ明朝 ProN W6" panose="02020300000000000000" pitchFamily="18" charset="-128"/>
              <a:cs typeface="ヒラギノ明朝 ProN W3" panose="02020300000000000000" pitchFamily="18" charset="-128"/>
            </a:endParaRPr>
          </a:p>
        </p:txBody>
      </p:sp>
      <p:sp>
        <p:nvSpPr>
          <p:cNvPr id="9" name="Rectangle 3">
            <a:extLst>
              <a:ext uri="{FF2B5EF4-FFF2-40B4-BE49-F238E27FC236}">
                <a16:creationId xmlns:a16="http://schemas.microsoft.com/office/drawing/2014/main" id="{510E47DA-AB1A-5548-8EB9-683EB398E45C}"/>
              </a:ext>
            </a:extLst>
          </p:cNvPr>
          <p:cNvSpPr>
            <a:spLocks/>
          </p:cNvSpPr>
          <p:nvPr userDrawn="1"/>
        </p:nvSpPr>
        <p:spPr bwMode="auto">
          <a:xfrm>
            <a:off x="0" y="4572000"/>
            <a:ext cx="228600" cy="2286000"/>
          </a:xfrm>
          <a:prstGeom prst="rect">
            <a:avLst/>
          </a:prstGeom>
          <a:solidFill>
            <a:srgbClr val="9F20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9pPr>
          </a:lstStyle>
          <a:p>
            <a:pPr algn="ctr" eaLnBrk="1" hangingPunct="1">
              <a:spcBef>
                <a:spcPts val="575"/>
              </a:spcBef>
              <a:buFontTx/>
              <a:buNone/>
            </a:pPr>
            <a:endParaRPr lang="en-US" altLang="en-US" sz="2400">
              <a:solidFill>
                <a:srgbClr val="FFFFFF"/>
              </a:solidFill>
              <a:ea typeface="ヒラギノ明朝 ProN W6" panose="02020300000000000000" pitchFamily="18" charset="-128"/>
              <a:cs typeface="ヒラギノ明朝 ProN W3" panose="02020300000000000000" pitchFamily="18" charset="-128"/>
            </a:endParaRPr>
          </a:p>
        </p:txBody>
      </p:sp>
      <p:sp>
        <p:nvSpPr>
          <p:cNvPr id="10" name="Rectangle 3">
            <a:extLst>
              <a:ext uri="{FF2B5EF4-FFF2-40B4-BE49-F238E27FC236}">
                <a16:creationId xmlns:a16="http://schemas.microsoft.com/office/drawing/2014/main" id="{A0191DC4-7EA5-6B42-BEDF-98AAF443FE7E}"/>
              </a:ext>
            </a:extLst>
          </p:cNvPr>
          <p:cNvSpPr>
            <a:spLocks/>
          </p:cNvSpPr>
          <p:nvPr userDrawn="1"/>
        </p:nvSpPr>
        <p:spPr bwMode="auto">
          <a:xfrm>
            <a:off x="11353800" y="1677892"/>
            <a:ext cx="838200" cy="45719"/>
          </a:xfrm>
          <a:prstGeom prst="rect">
            <a:avLst/>
          </a:prstGeom>
          <a:solidFill>
            <a:srgbClr val="9F2081"/>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1" name="Rectangle 2">
            <a:extLst>
              <a:ext uri="{FF2B5EF4-FFF2-40B4-BE49-F238E27FC236}">
                <a16:creationId xmlns:a16="http://schemas.microsoft.com/office/drawing/2014/main" id="{1D9653D5-986E-1244-8F67-2F9B54504028}"/>
              </a:ext>
            </a:extLst>
          </p:cNvPr>
          <p:cNvSpPr>
            <a:spLocks/>
          </p:cNvSpPr>
          <p:nvPr userDrawn="1"/>
        </p:nvSpPr>
        <p:spPr bwMode="auto">
          <a:xfrm>
            <a:off x="10677939" y="1677893"/>
            <a:ext cx="838199" cy="45719"/>
          </a:xfrm>
          <a:prstGeom prst="rect">
            <a:avLst/>
          </a:prstGeom>
          <a:solidFill>
            <a:srgbClr val="C5D664"/>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2" name="Rectangle 1">
            <a:extLst>
              <a:ext uri="{FF2B5EF4-FFF2-40B4-BE49-F238E27FC236}">
                <a16:creationId xmlns:a16="http://schemas.microsoft.com/office/drawing/2014/main" id="{EAC97F36-BF42-724E-98AD-4F47B2FF5580}"/>
              </a:ext>
            </a:extLst>
          </p:cNvPr>
          <p:cNvSpPr>
            <a:spLocks/>
          </p:cNvSpPr>
          <p:nvPr userDrawn="1"/>
        </p:nvSpPr>
        <p:spPr bwMode="auto">
          <a:xfrm>
            <a:off x="228600" y="1677893"/>
            <a:ext cx="10515600" cy="45719"/>
          </a:xfrm>
          <a:prstGeom prst="rect">
            <a:avLst/>
          </a:prstGeom>
          <a:solidFill>
            <a:srgbClr val="531C55"/>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3" name="TextBox 12">
            <a:extLst>
              <a:ext uri="{FF2B5EF4-FFF2-40B4-BE49-F238E27FC236}">
                <a16:creationId xmlns:a16="http://schemas.microsoft.com/office/drawing/2014/main" id="{D58DD8B9-B494-B34C-AAC8-7409A6FD95EB}"/>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336981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7DCB-B5F2-F843-A914-5F7FAD01B7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235E45-0694-2043-82EC-1BEAB8F46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14AD2-7B5B-6B46-8C63-63A5CAE50C49}"/>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5" name="Footer Placeholder 4">
            <a:extLst>
              <a:ext uri="{FF2B5EF4-FFF2-40B4-BE49-F238E27FC236}">
                <a16:creationId xmlns:a16="http://schemas.microsoft.com/office/drawing/2014/main" id="{EE658747-F965-DF47-A150-61AAE161F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931EB-B72E-A245-8023-59AF4C9C6A1C}"/>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7" name="TextBox 6">
            <a:extLst>
              <a:ext uri="{FF2B5EF4-FFF2-40B4-BE49-F238E27FC236}">
                <a16:creationId xmlns:a16="http://schemas.microsoft.com/office/drawing/2014/main" id="{27DB22B6-6EF4-814F-AC4C-AC19098FD4FA}"/>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254196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3A77-5E90-0C45-9D77-D12E5E4345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5A529-F352-FA4A-ADD1-BBCDC61E4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B06B8-7638-204E-8A97-52F417F5C2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56F4E9-7370-714E-ABF9-80A96DD8CA76}"/>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6" name="Footer Placeholder 5">
            <a:extLst>
              <a:ext uri="{FF2B5EF4-FFF2-40B4-BE49-F238E27FC236}">
                <a16:creationId xmlns:a16="http://schemas.microsoft.com/office/drawing/2014/main" id="{91E1A479-D3AD-CE4C-8BB5-31452E7A9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5D0170-F85D-1740-838A-D345DB9B9D44}"/>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8" name="Rectangle 3">
            <a:extLst>
              <a:ext uri="{FF2B5EF4-FFF2-40B4-BE49-F238E27FC236}">
                <a16:creationId xmlns:a16="http://schemas.microsoft.com/office/drawing/2014/main" id="{CEAC39D9-4E0A-D140-B7EF-2D2715359D30}"/>
              </a:ext>
            </a:extLst>
          </p:cNvPr>
          <p:cNvSpPr>
            <a:spLocks/>
          </p:cNvSpPr>
          <p:nvPr userDrawn="1"/>
        </p:nvSpPr>
        <p:spPr bwMode="auto">
          <a:xfrm>
            <a:off x="11353800" y="1677892"/>
            <a:ext cx="838200" cy="45719"/>
          </a:xfrm>
          <a:prstGeom prst="rect">
            <a:avLst/>
          </a:prstGeom>
          <a:solidFill>
            <a:srgbClr val="9F2081"/>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9" name="Rectangle 2">
            <a:extLst>
              <a:ext uri="{FF2B5EF4-FFF2-40B4-BE49-F238E27FC236}">
                <a16:creationId xmlns:a16="http://schemas.microsoft.com/office/drawing/2014/main" id="{1950B1DA-10CD-4246-9F1F-CBFCD3DA0D14}"/>
              </a:ext>
            </a:extLst>
          </p:cNvPr>
          <p:cNvSpPr>
            <a:spLocks/>
          </p:cNvSpPr>
          <p:nvPr userDrawn="1"/>
        </p:nvSpPr>
        <p:spPr bwMode="auto">
          <a:xfrm>
            <a:off x="10677939" y="1677893"/>
            <a:ext cx="838199" cy="45719"/>
          </a:xfrm>
          <a:prstGeom prst="rect">
            <a:avLst/>
          </a:prstGeom>
          <a:solidFill>
            <a:srgbClr val="C5D664"/>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0" name="Rectangle 1">
            <a:extLst>
              <a:ext uri="{FF2B5EF4-FFF2-40B4-BE49-F238E27FC236}">
                <a16:creationId xmlns:a16="http://schemas.microsoft.com/office/drawing/2014/main" id="{E2E69983-6AEE-1E49-B96D-90CC1C412779}"/>
              </a:ext>
            </a:extLst>
          </p:cNvPr>
          <p:cNvSpPr>
            <a:spLocks/>
          </p:cNvSpPr>
          <p:nvPr userDrawn="1"/>
        </p:nvSpPr>
        <p:spPr bwMode="auto">
          <a:xfrm>
            <a:off x="228600" y="1677893"/>
            <a:ext cx="10515600" cy="45719"/>
          </a:xfrm>
          <a:prstGeom prst="rect">
            <a:avLst/>
          </a:prstGeom>
          <a:solidFill>
            <a:srgbClr val="531C55"/>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1" name="TextBox 10">
            <a:extLst>
              <a:ext uri="{FF2B5EF4-FFF2-40B4-BE49-F238E27FC236}">
                <a16:creationId xmlns:a16="http://schemas.microsoft.com/office/drawing/2014/main" id="{7F566FE1-16B9-FA49-AEEC-BDC083EB58D5}"/>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235567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9245-AC1B-4846-88E8-55D9F2A268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368752-B7E8-4748-A81F-5447F4CBB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16062-E6C7-DF4E-BBC8-984644E141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1A4DC-0E15-9945-9829-21E561DD1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2EA23-C858-F24E-BE52-1FC0D6C52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FEA5C-D8DD-D140-BA33-3CA4AEBFA7C6}"/>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8" name="Footer Placeholder 7">
            <a:extLst>
              <a:ext uri="{FF2B5EF4-FFF2-40B4-BE49-F238E27FC236}">
                <a16:creationId xmlns:a16="http://schemas.microsoft.com/office/drawing/2014/main" id="{3E5232A1-1D51-F843-9BFE-71598B03E5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D6B127-44B4-C941-8E55-A21CEB5576EC}"/>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10" name="Rectangle 3">
            <a:extLst>
              <a:ext uri="{FF2B5EF4-FFF2-40B4-BE49-F238E27FC236}">
                <a16:creationId xmlns:a16="http://schemas.microsoft.com/office/drawing/2014/main" id="{1811C063-97E7-E443-8389-E7C0D628ABAF}"/>
              </a:ext>
            </a:extLst>
          </p:cNvPr>
          <p:cNvSpPr>
            <a:spLocks/>
          </p:cNvSpPr>
          <p:nvPr userDrawn="1"/>
        </p:nvSpPr>
        <p:spPr bwMode="auto">
          <a:xfrm>
            <a:off x="11353800" y="1677892"/>
            <a:ext cx="838200" cy="45719"/>
          </a:xfrm>
          <a:prstGeom prst="rect">
            <a:avLst/>
          </a:prstGeom>
          <a:solidFill>
            <a:srgbClr val="9F2081"/>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1" name="Rectangle 2">
            <a:extLst>
              <a:ext uri="{FF2B5EF4-FFF2-40B4-BE49-F238E27FC236}">
                <a16:creationId xmlns:a16="http://schemas.microsoft.com/office/drawing/2014/main" id="{D269799A-FC95-574A-8F20-91E43A63102F}"/>
              </a:ext>
            </a:extLst>
          </p:cNvPr>
          <p:cNvSpPr>
            <a:spLocks/>
          </p:cNvSpPr>
          <p:nvPr userDrawn="1"/>
        </p:nvSpPr>
        <p:spPr bwMode="auto">
          <a:xfrm>
            <a:off x="10677939" y="1677893"/>
            <a:ext cx="838199" cy="45719"/>
          </a:xfrm>
          <a:prstGeom prst="rect">
            <a:avLst/>
          </a:prstGeom>
          <a:solidFill>
            <a:srgbClr val="C5D664"/>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2" name="Rectangle 1">
            <a:extLst>
              <a:ext uri="{FF2B5EF4-FFF2-40B4-BE49-F238E27FC236}">
                <a16:creationId xmlns:a16="http://schemas.microsoft.com/office/drawing/2014/main" id="{57B4B38C-D07B-724D-9FA6-C0011E791AC8}"/>
              </a:ext>
            </a:extLst>
          </p:cNvPr>
          <p:cNvSpPr>
            <a:spLocks/>
          </p:cNvSpPr>
          <p:nvPr userDrawn="1"/>
        </p:nvSpPr>
        <p:spPr bwMode="auto">
          <a:xfrm>
            <a:off x="228600" y="1677893"/>
            <a:ext cx="10515600" cy="45719"/>
          </a:xfrm>
          <a:prstGeom prst="rect">
            <a:avLst/>
          </a:prstGeom>
          <a:solidFill>
            <a:srgbClr val="531C55"/>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13" name="TextBox 12">
            <a:extLst>
              <a:ext uri="{FF2B5EF4-FFF2-40B4-BE49-F238E27FC236}">
                <a16:creationId xmlns:a16="http://schemas.microsoft.com/office/drawing/2014/main" id="{6690F196-C828-4F42-A141-17C1BFB763C5}"/>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383469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2182-E8EC-F94B-B013-9DDB8EEEC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535AF-7122-A346-B51C-B0F4B917ABE9}"/>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4" name="Footer Placeholder 3">
            <a:extLst>
              <a:ext uri="{FF2B5EF4-FFF2-40B4-BE49-F238E27FC236}">
                <a16:creationId xmlns:a16="http://schemas.microsoft.com/office/drawing/2014/main" id="{5E689844-57EA-CB47-8E4A-0B778280A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12F74F-8424-C64E-98B8-74136D4F897D}"/>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6" name="Rectangle 3">
            <a:extLst>
              <a:ext uri="{FF2B5EF4-FFF2-40B4-BE49-F238E27FC236}">
                <a16:creationId xmlns:a16="http://schemas.microsoft.com/office/drawing/2014/main" id="{145047DD-F78C-DA42-B464-C5D2C8466D66}"/>
              </a:ext>
            </a:extLst>
          </p:cNvPr>
          <p:cNvSpPr>
            <a:spLocks/>
          </p:cNvSpPr>
          <p:nvPr userDrawn="1"/>
        </p:nvSpPr>
        <p:spPr bwMode="auto">
          <a:xfrm>
            <a:off x="11353800" y="1677892"/>
            <a:ext cx="838200" cy="45719"/>
          </a:xfrm>
          <a:prstGeom prst="rect">
            <a:avLst/>
          </a:prstGeom>
          <a:solidFill>
            <a:srgbClr val="9F2081"/>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7" name="Rectangle 2">
            <a:extLst>
              <a:ext uri="{FF2B5EF4-FFF2-40B4-BE49-F238E27FC236}">
                <a16:creationId xmlns:a16="http://schemas.microsoft.com/office/drawing/2014/main" id="{151FA835-88E8-E840-854B-9FF06132B430}"/>
              </a:ext>
            </a:extLst>
          </p:cNvPr>
          <p:cNvSpPr>
            <a:spLocks/>
          </p:cNvSpPr>
          <p:nvPr userDrawn="1"/>
        </p:nvSpPr>
        <p:spPr bwMode="auto">
          <a:xfrm>
            <a:off x="10677939" y="1677893"/>
            <a:ext cx="838199" cy="45719"/>
          </a:xfrm>
          <a:prstGeom prst="rect">
            <a:avLst/>
          </a:prstGeom>
          <a:solidFill>
            <a:srgbClr val="C5D664"/>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8" name="Rectangle 1">
            <a:extLst>
              <a:ext uri="{FF2B5EF4-FFF2-40B4-BE49-F238E27FC236}">
                <a16:creationId xmlns:a16="http://schemas.microsoft.com/office/drawing/2014/main" id="{831AFF43-3FB1-B648-B417-DBD44853AFE7}"/>
              </a:ext>
            </a:extLst>
          </p:cNvPr>
          <p:cNvSpPr>
            <a:spLocks/>
          </p:cNvSpPr>
          <p:nvPr userDrawn="1"/>
        </p:nvSpPr>
        <p:spPr bwMode="auto">
          <a:xfrm>
            <a:off x="228600" y="1677893"/>
            <a:ext cx="10515600" cy="45719"/>
          </a:xfrm>
          <a:prstGeom prst="rect">
            <a:avLst/>
          </a:prstGeom>
          <a:solidFill>
            <a:srgbClr val="531C55"/>
          </a:solidFill>
          <a:ln>
            <a:noFill/>
          </a:ln>
          <a:extLst>
            <a:ext uri="{91240B29-F687-4f45-9708-019B960494DF}"/>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algn="ctr" eaLnBrk="1" hangingPunct="1">
              <a:spcBef>
                <a:spcPts val="575"/>
              </a:spcBef>
              <a:defRPr/>
            </a:pPr>
            <a:endParaRPr lang="en-US" altLang="en-US"/>
          </a:p>
        </p:txBody>
      </p:sp>
      <p:sp>
        <p:nvSpPr>
          <p:cNvPr id="9" name="TextBox 8">
            <a:extLst>
              <a:ext uri="{FF2B5EF4-FFF2-40B4-BE49-F238E27FC236}">
                <a16:creationId xmlns:a16="http://schemas.microsoft.com/office/drawing/2014/main" id="{2AB3012C-17FD-3549-B3CC-6E66B0099421}"/>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62736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C767D-B162-0A41-976C-93A2F03C8ED3}"/>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3" name="Footer Placeholder 2">
            <a:extLst>
              <a:ext uri="{FF2B5EF4-FFF2-40B4-BE49-F238E27FC236}">
                <a16:creationId xmlns:a16="http://schemas.microsoft.com/office/drawing/2014/main" id="{8968D042-1822-CA41-90D1-02371C224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7A786-126E-8F46-AF10-CFF7EB11F5F8}"/>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5" name="TextBox 4">
            <a:extLst>
              <a:ext uri="{FF2B5EF4-FFF2-40B4-BE49-F238E27FC236}">
                <a16:creationId xmlns:a16="http://schemas.microsoft.com/office/drawing/2014/main" id="{298F8892-4DBD-3A49-9119-D994D98F1F63}"/>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267099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9BDA-81A7-224D-99DF-B0FB8415F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CD1277-293E-2641-A2AB-5A29764C4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6F2716-46D9-8542-8629-F28FDCC99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DB39F-AAA4-8047-A874-4C8B25337BE8}"/>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6" name="Footer Placeholder 5">
            <a:extLst>
              <a:ext uri="{FF2B5EF4-FFF2-40B4-BE49-F238E27FC236}">
                <a16:creationId xmlns:a16="http://schemas.microsoft.com/office/drawing/2014/main" id="{D32B6CE6-38E1-6E4B-AF79-4FCE93DE1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A8C8E-729E-DD4A-9888-BACECB810C6E}"/>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8" name="TextBox 7">
            <a:extLst>
              <a:ext uri="{FF2B5EF4-FFF2-40B4-BE49-F238E27FC236}">
                <a16:creationId xmlns:a16="http://schemas.microsoft.com/office/drawing/2014/main" id="{60E7B927-FC51-A546-9859-0DB2F9F8E003}"/>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169495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D174-063B-4642-99AC-E6FCC6AB4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61786-563B-A947-A4C7-234A64AD0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37089A-7B50-6243-BBB8-72FE4D881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ED26B-2F46-C74A-AA74-379294D702C4}"/>
              </a:ext>
            </a:extLst>
          </p:cNvPr>
          <p:cNvSpPr>
            <a:spLocks noGrp="1"/>
          </p:cNvSpPr>
          <p:nvPr>
            <p:ph type="dt" sz="half" idx="10"/>
          </p:nvPr>
        </p:nvSpPr>
        <p:spPr/>
        <p:txBody>
          <a:bodyPr/>
          <a:lstStyle/>
          <a:p>
            <a:fld id="{24524A12-7731-544F-9548-3D29BEFC5940}" type="datetimeFigureOut">
              <a:rPr lang="en-US" smtClean="0"/>
              <a:t>8/19/2021</a:t>
            </a:fld>
            <a:endParaRPr lang="en-US"/>
          </a:p>
        </p:txBody>
      </p:sp>
      <p:sp>
        <p:nvSpPr>
          <p:cNvPr id="6" name="Footer Placeholder 5">
            <a:extLst>
              <a:ext uri="{FF2B5EF4-FFF2-40B4-BE49-F238E27FC236}">
                <a16:creationId xmlns:a16="http://schemas.microsoft.com/office/drawing/2014/main" id="{A00D47B8-6E08-4D48-82BD-612ACFA22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FE0B2-E578-884F-A112-12F1A8FB908A}"/>
              </a:ext>
            </a:extLst>
          </p:cNvPr>
          <p:cNvSpPr>
            <a:spLocks noGrp="1"/>
          </p:cNvSpPr>
          <p:nvPr>
            <p:ph type="sldNum" sz="quarter" idx="12"/>
          </p:nvPr>
        </p:nvSpPr>
        <p:spPr/>
        <p:txBody>
          <a:bodyPr/>
          <a:lstStyle/>
          <a:p>
            <a:fld id="{548CAF1D-E03D-684B-A270-C7A69C32DBC6}" type="slidenum">
              <a:rPr lang="en-US" smtClean="0"/>
              <a:t>‹#›</a:t>
            </a:fld>
            <a:endParaRPr lang="en-US"/>
          </a:p>
        </p:txBody>
      </p:sp>
      <p:sp>
        <p:nvSpPr>
          <p:cNvPr id="8" name="TextBox 7">
            <a:extLst>
              <a:ext uri="{FF2B5EF4-FFF2-40B4-BE49-F238E27FC236}">
                <a16:creationId xmlns:a16="http://schemas.microsoft.com/office/drawing/2014/main" id="{25429E42-21D6-3948-8FB2-F03AD8F046F5}"/>
              </a:ext>
            </a:extLst>
          </p:cNvPr>
          <p:cNvSpPr txBox="1"/>
          <p:nvPr userDrawn="1"/>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5760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BDDAB-3751-CB44-B9A0-42AAF6A17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0667E-1212-7D40-BF52-A3FDD1D16F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455D1-7E32-1245-BB82-E135C880EE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24A12-7731-544F-9548-3D29BEFC5940}" type="datetimeFigureOut">
              <a:rPr lang="en-US" smtClean="0"/>
              <a:t>8/19/2021</a:t>
            </a:fld>
            <a:endParaRPr lang="en-US"/>
          </a:p>
        </p:txBody>
      </p:sp>
      <p:sp>
        <p:nvSpPr>
          <p:cNvPr id="5" name="Footer Placeholder 4">
            <a:extLst>
              <a:ext uri="{FF2B5EF4-FFF2-40B4-BE49-F238E27FC236}">
                <a16:creationId xmlns:a16="http://schemas.microsoft.com/office/drawing/2014/main" id="{1BC14D4D-5D5F-884A-9C93-9D65D06940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305EA7-01A0-8D4B-B71B-0D5D2F8BB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CAF1D-E03D-684B-A270-C7A69C32DBC6}" type="slidenum">
              <a:rPr lang="en-US" smtClean="0"/>
              <a:t>‹#›</a:t>
            </a:fld>
            <a:endParaRPr lang="en-US"/>
          </a:p>
        </p:txBody>
      </p:sp>
      <p:sp>
        <p:nvSpPr>
          <p:cNvPr id="7" name="Rectangle 1">
            <a:extLst>
              <a:ext uri="{FF2B5EF4-FFF2-40B4-BE49-F238E27FC236}">
                <a16:creationId xmlns:a16="http://schemas.microsoft.com/office/drawing/2014/main" id="{55989BED-7314-514E-AD97-63C6121A1C4D}"/>
              </a:ext>
            </a:extLst>
          </p:cNvPr>
          <p:cNvSpPr>
            <a:spLocks/>
          </p:cNvSpPr>
          <p:nvPr userDrawn="1"/>
        </p:nvSpPr>
        <p:spPr bwMode="auto">
          <a:xfrm>
            <a:off x="0" y="0"/>
            <a:ext cx="228600" cy="2286000"/>
          </a:xfrm>
          <a:prstGeom prst="rect">
            <a:avLst/>
          </a:prstGeom>
          <a:solidFill>
            <a:srgbClr val="531C5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9pPr>
          </a:lstStyle>
          <a:p>
            <a:pPr algn="ctr" eaLnBrk="1" hangingPunct="1">
              <a:spcBef>
                <a:spcPts val="575"/>
              </a:spcBef>
              <a:buFontTx/>
              <a:buNone/>
            </a:pPr>
            <a:endParaRPr lang="en-US" altLang="en-US" sz="2400">
              <a:solidFill>
                <a:srgbClr val="FFFFFF"/>
              </a:solidFill>
              <a:ea typeface="ヒラギノ明朝 ProN W6" panose="02020300000000000000" pitchFamily="18" charset="-128"/>
              <a:cs typeface="ヒラギノ明朝 ProN W3" panose="02020300000000000000" pitchFamily="18" charset="-128"/>
            </a:endParaRPr>
          </a:p>
        </p:txBody>
      </p:sp>
      <p:sp>
        <p:nvSpPr>
          <p:cNvPr id="8" name="Rectangle 2">
            <a:extLst>
              <a:ext uri="{FF2B5EF4-FFF2-40B4-BE49-F238E27FC236}">
                <a16:creationId xmlns:a16="http://schemas.microsoft.com/office/drawing/2014/main" id="{9FE5C78F-99C4-7641-ABA1-3AECA4175D99}"/>
              </a:ext>
            </a:extLst>
          </p:cNvPr>
          <p:cNvSpPr>
            <a:spLocks/>
          </p:cNvSpPr>
          <p:nvPr userDrawn="1"/>
        </p:nvSpPr>
        <p:spPr bwMode="auto">
          <a:xfrm>
            <a:off x="0" y="2286000"/>
            <a:ext cx="228600" cy="2286000"/>
          </a:xfrm>
          <a:prstGeom prst="rect">
            <a:avLst/>
          </a:prstGeom>
          <a:solidFill>
            <a:srgbClr val="C5D66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9pPr>
          </a:lstStyle>
          <a:p>
            <a:pPr algn="ctr" eaLnBrk="1" hangingPunct="1">
              <a:spcBef>
                <a:spcPts val="575"/>
              </a:spcBef>
              <a:buFontTx/>
              <a:buNone/>
            </a:pPr>
            <a:endParaRPr lang="en-US" altLang="en-US" sz="2400">
              <a:solidFill>
                <a:srgbClr val="FFFFFF"/>
              </a:solidFill>
              <a:ea typeface="ヒラギノ明朝 ProN W6" panose="02020300000000000000" pitchFamily="18" charset="-128"/>
              <a:cs typeface="ヒラギノ明朝 ProN W3" panose="02020300000000000000" pitchFamily="18" charset="-128"/>
            </a:endParaRPr>
          </a:p>
        </p:txBody>
      </p:sp>
      <p:sp>
        <p:nvSpPr>
          <p:cNvPr id="9" name="Rectangle 3">
            <a:extLst>
              <a:ext uri="{FF2B5EF4-FFF2-40B4-BE49-F238E27FC236}">
                <a16:creationId xmlns:a16="http://schemas.microsoft.com/office/drawing/2014/main" id="{011F22AE-A242-3346-968A-FB517F2AA881}"/>
              </a:ext>
            </a:extLst>
          </p:cNvPr>
          <p:cNvSpPr>
            <a:spLocks/>
          </p:cNvSpPr>
          <p:nvPr userDrawn="1"/>
        </p:nvSpPr>
        <p:spPr bwMode="auto">
          <a:xfrm>
            <a:off x="0" y="4572000"/>
            <a:ext cx="228600" cy="2286000"/>
          </a:xfrm>
          <a:prstGeom prst="rect">
            <a:avLst/>
          </a:prstGeom>
          <a:solidFill>
            <a:srgbClr val="9F20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128"/>
                <a:ea typeface="MS PGothic" panose="020B0600070205080204" pitchFamily="34" charset="-128"/>
                <a:cs typeface="Century Gothic" panose="020B0502020202020204" pitchFamily="34" charset="-128"/>
              </a:defRPr>
            </a:lvl9pPr>
          </a:lstStyle>
          <a:p>
            <a:pPr algn="ctr" eaLnBrk="1" hangingPunct="1">
              <a:spcBef>
                <a:spcPts val="575"/>
              </a:spcBef>
              <a:buFontTx/>
              <a:buNone/>
            </a:pPr>
            <a:endParaRPr lang="en-US" altLang="en-US" sz="2400">
              <a:solidFill>
                <a:srgbClr val="FFFFFF"/>
              </a:solidFill>
              <a:ea typeface="ヒラギノ明朝 ProN W6" panose="02020300000000000000" pitchFamily="18" charset="-128"/>
              <a:cs typeface="ヒラギノ明朝 ProN W3" panose="02020300000000000000" pitchFamily="18" charset="-128"/>
            </a:endParaRPr>
          </a:p>
        </p:txBody>
      </p:sp>
    </p:spTree>
    <p:extLst>
      <p:ext uri="{BB962C8B-B14F-4D97-AF65-F5344CB8AC3E}">
        <p14:creationId xmlns:p14="http://schemas.microsoft.com/office/powerpoint/2010/main" val="32654527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8.xml"/><Relationship Id="rId5" Type="http://schemas.openxmlformats.org/officeDocument/2006/relationships/image" Target="../media/image35.emf"/><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8" Type="http://schemas.openxmlformats.org/officeDocument/2006/relationships/hyperlink" Target="https://booksbeyondwords.co.uk/bookshop/paperbacks/ann-has-dementia" TargetMode="External"/><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hyperlink" Target="mailto:jsisirak@uic.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5284D7-D3F0-904B-9289-E11B09BFA74D}"/>
              </a:ext>
            </a:extLst>
          </p:cNvPr>
          <p:cNvSpPr/>
          <p:nvPr/>
        </p:nvSpPr>
        <p:spPr>
          <a:xfrm>
            <a:off x="627529" y="2795534"/>
            <a:ext cx="10936942" cy="1446550"/>
          </a:xfrm>
          <a:prstGeom prst="rect">
            <a:avLst/>
          </a:prstGeom>
        </p:spPr>
        <p:txBody>
          <a:bodyPr wrap="square">
            <a:spAutoFit/>
          </a:bodyPr>
          <a:lstStyle/>
          <a:p>
            <a:pPr algn="ctr"/>
            <a:r>
              <a:rPr lang="en-US" sz="4400" b="1" dirty="0">
                <a:latin typeface="+mj-lt"/>
              </a:rPr>
              <a:t>Healthy Brain and People with Intellectual</a:t>
            </a:r>
          </a:p>
          <a:p>
            <a:pPr algn="ctr"/>
            <a:r>
              <a:rPr lang="en-US" sz="4400" b="1" dirty="0">
                <a:latin typeface="+mj-lt"/>
              </a:rPr>
              <a:t>and Developmental Disabilities</a:t>
            </a:r>
            <a:endParaRPr lang="en-US" sz="2200" dirty="0">
              <a:latin typeface="Calibri" panose="020F0502020204030204" pitchFamily="34" charset="0"/>
              <a:cs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id="{5E030609-7C88-C945-97FC-ECE24BE99C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6020" y="4813300"/>
            <a:ext cx="3622309" cy="1083948"/>
          </a:xfrm>
          <a:prstGeom prst="rect">
            <a:avLst/>
          </a:prstGeom>
        </p:spPr>
      </p:pic>
      <p:pic>
        <p:nvPicPr>
          <p:cNvPr id="8" name="Picture 7">
            <a:extLst>
              <a:ext uri="{FF2B5EF4-FFF2-40B4-BE49-F238E27FC236}">
                <a16:creationId xmlns:a16="http://schemas.microsoft.com/office/drawing/2014/main" id="{CA04721A-D2D9-0C48-A33D-9046FE265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7367" y="6075048"/>
            <a:ext cx="3807246" cy="701335"/>
          </a:xfrm>
          <a:prstGeom prst="rect">
            <a:avLst/>
          </a:prstGeom>
        </p:spPr>
      </p:pic>
      <p:pic>
        <p:nvPicPr>
          <p:cNvPr id="10" name="Picture 9">
            <a:extLst>
              <a:ext uri="{FF2B5EF4-FFF2-40B4-BE49-F238E27FC236}">
                <a16:creationId xmlns:a16="http://schemas.microsoft.com/office/drawing/2014/main" id="{4F9EEDD0-01E8-5B49-9F5A-93BF189A87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058" b="-1"/>
          <a:stretch/>
        </p:blipFill>
        <p:spPr>
          <a:xfrm>
            <a:off x="9772092" y="4991100"/>
            <a:ext cx="2026209" cy="870509"/>
          </a:xfrm>
          <a:prstGeom prst="rect">
            <a:avLst/>
          </a:prstGeom>
        </p:spPr>
      </p:pic>
      <p:pic>
        <p:nvPicPr>
          <p:cNvPr id="11" name="Picture 10">
            <a:extLst>
              <a:ext uri="{FF2B5EF4-FFF2-40B4-BE49-F238E27FC236}">
                <a16:creationId xmlns:a16="http://schemas.microsoft.com/office/drawing/2014/main" id="{60D17201-411D-DA41-ADBD-9ADBC6A81E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387" y="10694"/>
            <a:ext cx="4220879" cy="1026870"/>
          </a:xfrm>
          <a:prstGeom prst="rect">
            <a:avLst/>
          </a:prstGeom>
        </p:spPr>
      </p:pic>
    </p:spTree>
    <p:extLst>
      <p:ext uri="{BB962C8B-B14F-4D97-AF65-F5344CB8AC3E}">
        <p14:creationId xmlns:p14="http://schemas.microsoft.com/office/powerpoint/2010/main" val="356167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317D-A351-F647-8843-430CEB344828}"/>
              </a:ext>
            </a:extLst>
          </p:cNvPr>
          <p:cNvSpPr>
            <a:spLocks noGrp="1"/>
          </p:cNvSpPr>
          <p:nvPr>
            <p:ph type="title"/>
          </p:nvPr>
        </p:nvSpPr>
        <p:spPr>
          <a:xfrm>
            <a:off x="467833" y="301330"/>
            <a:ext cx="11724167" cy="1325563"/>
          </a:xfrm>
        </p:spPr>
        <p:txBody>
          <a:bodyPr>
            <a:normAutofit/>
          </a:bodyPr>
          <a:lstStyle/>
          <a:p>
            <a:r>
              <a:rPr lang="en-US" dirty="0"/>
              <a:t>Alzheimer’s Disease and Dementias</a:t>
            </a:r>
            <a:endParaRPr lang="en-US" sz="3600" dirty="0"/>
          </a:p>
        </p:txBody>
      </p:sp>
      <p:sp>
        <p:nvSpPr>
          <p:cNvPr id="3" name="Content Placeholder 2">
            <a:extLst>
              <a:ext uri="{FF2B5EF4-FFF2-40B4-BE49-F238E27FC236}">
                <a16:creationId xmlns:a16="http://schemas.microsoft.com/office/drawing/2014/main" id="{87B39DF3-BEBF-1740-876B-003B5C0A64DF}"/>
              </a:ext>
            </a:extLst>
          </p:cNvPr>
          <p:cNvSpPr>
            <a:spLocks noGrp="1"/>
          </p:cNvSpPr>
          <p:nvPr>
            <p:ph idx="1"/>
          </p:nvPr>
        </p:nvSpPr>
        <p:spPr>
          <a:xfrm>
            <a:off x="869795" y="1732557"/>
            <a:ext cx="10036098" cy="5032376"/>
          </a:xfrm>
        </p:spPr>
        <p:txBody>
          <a:bodyPr>
            <a:noAutofit/>
          </a:bodyPr>
          <a:lstStyle/>
          <a:p>
            <a:pPr>
              <a:lnSpc>
                <a:spcPct val="100000"/>
              </a:lnSpc>
              <a:spcBef>
                <a:spcPts val="600"/>
              </a:spcBef>
              <a:spcAft>
                <a:spcPts val="1200"/>
              </a:spcAft>
            </a:pPr>
            <a:r>
              <a:rPr lang="en-US" dirty="0"/>
              <a:t>About 11,000 (6%) of the 180,000 older people 60+ with IDD will experience a form of dementia stemming from Alzheimer’s disease or other causes (% increases with age)</a:t>
            </a:r>
          </a:p>
          <a:p>
            <a:pPr>
              <a:lnSpc>
                <a:spcPct val="100000"/>
              </a:lnSpc>
              <a:spcBef>
                <a:spcPts val="600"/>
              </a:spcBef>
              <a:spcAft>
                <a:spcPts val="1200"/>
              </a:spcAft>
            </a:pPr>
            <a:r>
              <a:rPr lang="en-US" dirty="0"/>
              <a:t>Dementia is </a:t>
            </a:r>
            <a:r>
              <a:rPr lang="en-US" b="1" i="1" u="sng" dirty="0"/>
              <a:t>NOT</a:t>
            </a:r>
            <a:r>
              <a:rPr lang="en-US" dirty="0"/>
              <a:t> a natural course for most people with IDD. Exception is Down syndrome, which is a high risk factor for Alzheimer's disease</a:t>
            </a:r>
          </a:p>
          <a:p>
            <a:pPr>
              <a:lnSpc>
                <a:spcPct val="100000"/>
              </a:lnSpc>
              <a:spcBef>
                <a:spcPts val="600"/>
              </a:spcBef>
              <a:spcAft>
                <a:spcPts val="1200"/>
              </a:spcAft>
            </a:pPr>
            <a:r>
              <a:rPr lang="en-US" dirty="0"/>
              <a:t>Evidence shows that people can reduce their risk of cognitive decline by making key lifestyle changes (physical activity, socially engaged, good heart health)</a:t>
            </a:r>
          </a:p>
        </p:txBody>
      </p:sp>
    </p:spTree>
    <p:extLst>
      <p:ext uri="{BB962C8B-B14F-4D97-AF65-F5344CB8AC3E}">
        <p14:creationId xmlns:p14="http://schemas.microsoft.com/office/powerpoint/2010/main" val="397569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iversity and Inclusion: A Guide for Action | Furst Group">
            <a:extLst>
              <a:ext uri="{FF2B5EF4-FFF2-40B4-BE49-F238E27FC236}">
                <a16:creationId xmlns:a16="http://schemas.microsoft.com/office/drawing/2014/main" id="{88883CA3-67F2-324B-AF16-F15BE1ED1A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1214" y="1665750"/>
            <a:ext cx="5600473" cy="1791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78BB9B-82E9-8444-88B1-93D60C8346D0}"/>
              </a:ext>
            </a:extLst>
          </p:cNvPr>
          <p:cNvSpPr>
            <a:spLocks noGrp="1"/>
          </p:cNvSpPr>
          <p:nvPr>
            <p:ph type="title"/>
          </p:nvPr>
        </p:nvSpPr>
        <p:spPr>
          <a:xfrm>
            <a:off x="349375" y="215148"/>
            <a:ext cx="11706809" cy="1398495"/>
          </a:xfrm>
        </p:spPr>
        <p:txBody>
          <a:bodyPr>
            <a:noAutofit/>
          </a:bodyPr>
          <a:lstStyle/>
          <a:p>
            <a:pPr>
              <a:lnSpc>
                <a:spcPct val="100000"/>
              </a:lnSpc>
            </a:pPr>
            <a:r>
              <a:rPr lang="en-US" i="1" dirty="0">
                <a:latin typeface="Georgia" panose="02040502050405020303" pitchFamily="18" charset="0"/>
              </a:rPr>
              <a:t>Disability is a natural and beautiful part of human diversity			</a:t>
            </a:r>
            <a:r>
              <a:rPr lang="en-US" sz="2800" b="0" i="1" dirty="0">
                <a:latin typeface="Georgia" panose="02040502050405020303" pitchFamily="18" charset="0"/>
              </a:rPr>
              <a:t> ~</a:t>
            </a:r>
            <a:r>
              <a:rPr lang="en-US" sz="2000" b="0" i="1" dirty="0">
                <a:latin typeface="Georgia" panose="02040502050405020303" pitchFamily="18" charset="0"/>
              </a:rPr>
              <a:t>Sarah </a:t>
            </a:r>
            <a:r>
              <a:rPr lang="en-US" sz="2000" b="0" i="1" dirty="0" err="1">
                <a:latin typeface="Georgia" panose="02040502050405020303" pitchFamily="18" charset="0"/>
              </a:rPr>
              <a:t>Triano</a:t>
            </a:r>
            <a:r>
              <a:rPr lang="en-US" sz="2000" b="0" i="1" dirty="0">
                <a:latin typeface="Georgia" panose="02040502050405020303" pitchFamily="18" charset="0"/>
              </a:rPr>
              <a:t>, July 24, 2004</a:t>
            </a:r>
            <a:endParaRPr lang="en-US" sz="2800" dirty="0">
              <a:latin typeface="Georgia" panose="02040502050405020303" pitchFamily="18" charset="0"/>
            </a:endParaRPr>
          </a:p>
        </p:txBody>
      </p:sp>
      <p:sp>
        <p:nvSpPr>
          <p:cNvPr id="3" name="Content Placeholder 2">
            <a:extLst>
              <a:ext uri="{FF2B5EF4-FFF2-40B4-BE49-F238E27FC236}">
                <a16:creationId xmlns:a16="http://schemas.microsoft.com/office/drawing/2014/main" id="{4D1CF982-1A6E-6B4D-AE48-1E534E25DF2B}"/>
              </a:ext>
            </a:extLst>
          </p:cNvPr>
          <p:cNvSpPr>
            <a:spLocks noGrp="1"/>
          </p:cNvSpPr>
          <p:nvPr>
            <p:ph idx="1"/>
          </p:nvPr>
        </p:nvSpPr>
        <p:spPr>
          <a:xfrm>
            <a:off x="274321" y="1724102"/>
            <a:ext cx="11325496" cy="4157911"/>
          </a:xfrm>
        </p:spPr>
        <p:txBody>
          <a:bodyPr>
            <a:noAutofit/>
          </a:bodyPr>
          <a:lstStyle/>
          <a:p>
            <a:pPr marL="0" lvl="2" indent="0">
              <a:lnSpc>
                <a:spcPct val="100000"/>
              </a:lnSpc>
              <a:spcBef>
                <a:spcPts val="0"/>
              </a:spcBef>
              <a:buNone/>
            </a:pPr>
            <a:r>
              <a:rPr lang="en-US" sz="2800" b="1" dirty="0"/>
              <a:t>Improved life expectancies</a:t>
            </a:r>
          </a:p>
          <a:p>
            <a:pPr marL="457200" indent="-457200">
              <a:lnSpc>
                <a:spcPct val="100000"/>
              </a:lnSpc>
              <a:spcBef>
                <a:spcPts val="0"/>
              </a:spcBef>
              <a:buFont typeface="+mj-lt"/>
              <a:buAutoNum type="arabicPeriod"/>
            </a:pPr>
            <a:r>
              <a:rPr lang="en-US" sz="2400" dirty="0">
                <a:cs typeface="Tahoma"/>
              </a:rPr>
              <a:t>Medical care (Title V MCH)</a:t>
            </a:r>
          </a:p>
          <a:p>
            <a:pPr marL="457200" indent="-457200">
              <a:lnSpc>
                <a:spcPct val="100000"/>
              </a:lnSpc>
              <a:spcBef>
                <a:spcPts val="0"/>
              </a:spcBef>
              <a:buFont typeface="+mj-lt"/>
              <a:buAutoNum type="arabicPeriod"/>
            </a:pPr>
            <a:r>
              <a:rPr lang="en-US" sz="2400" dirty="0">
                <a:cs typeface="Tahoma"/>
              </a:rPr>
              <a:t>Education (PL 94-143) and Employment </a:t>
            </a:r>
            <a:br>
              <a:rPr lang="en-US" sz="2400" dirty="0">
                <a:cs typeface="Tahoma"/>
              </a:rPr>
            </a:br>
            <a:r>
              <a:rPr lang="en-US" sz="2400" dirty="0">
                <a:cs typeface="Tahoma"/>
              </a:rPr>
              <a:t>(7% Rule/Section 503 Amendment) </a:t>
            </a:r>
          </a:p>
          <a:p>
            <a:pPr marL="457200" indent="-457200">
              <a:lnSpc>
                <a:spcPct val="100000"/>
              </a:lnSpc>
              <a:spcBef>
                <a:spcPts val="0"/>
              </a:spcBef>
              <a:buFont typeface="+mj-lt"/>
              <a:buAutoNum type="arabicPeriod"/>
            </a:pPr>
            <a:r>
              <a:rPr lang="en-US" sz="2400" dirty="0">
                <a:cs typeface="Tahoma"/>
              </a:rPr>
              <a:t>Social environment (Least restrictive </a:t>
            </a:r>
            <a:br>
              <a:rPr lang="en-US" sz="2400" dirty="0">
                <a:cs typeface="Tahoma"/>
              </a:rPr>
            </a:br>
            <a:r>
              <a:rPr lang="en-US" sz="2400" dirty="0">
                <a:cs typeface="Tahoma"/>
              </a:rPr>
              <a:t>environment) (DD Act, Rehabilitation Act, ADA, ADAAA, Olmstead Decision)</a:t>
            </a:r>
          </a:p>
          <a:p>
            <a:pPr marL="11112" lvl="1" indent="0">
              <a:lnSpc>
                <a:spcPct val="100000"/>
              </a:lnSpc>
              <a:spcBef>
                <a:spcPts val="0"/>
              </a:spcBef>
              <a:buNone/>
            </a:pPr>
            <a:endParaRPr lang="en-US" sz="2800" b="1" i="1" u="sng" dirty="0"/>
          </a:p>
          <a:p>
            <a:pPr marL="11112" lvl="1" indent="0">
              <a:lnSpc>
                <a:spcPct val="100000"/>
              </a:lnSpc>
              <a:spcBef>
                <a:spcPts val="0"/>
              </a:spcBef>
              <a:buNone/>
            </a:pPr>
            <a:r>
              <a:rPr lang="en-US" sz="2800" b="1" dirty="0"/>
              <a:t>Disability does not diminish the right of individuals with IDD to: </a:t>
            </a:r>
          </a:p>
          <a:p>
            <a:pPr marL="12700" lvl="2" indent="0">
              <a:lnSpc>
                <a:spcPct val="100000"/>
              </a:lnSpc>
              <a:spcBef>
                <a:spcPts val="0"/>
              </a:spcBef>
              <a:buNone/>
            </a:pPr>
            <a:r>
              <a:rPr lang="en-US" sz="2400" dirty="0"/>
              <a:t>1) live independently, 2) exert control and choice over their own lives, and 3) fully participate in and contribute to their communities through the full integration and inclusion in the economic, political, social, cultural, and educational mainstream of American society -- with adequate supports.</a:t>
            </a:r>
            <a:r>
              <a:rPr lang="en-US" sz="2400" baseline="30000" dirty="0"/>
              <a:t>1</a:t>
            </a:r>
            <a:endParaRPr lang="en-US" sz="2400" dirty="0">
              <a:cs typeface="Tahoma"/>
            </a:endParaRPr>
          </a:p>
        </p:txBody>
      </p:sp>
      <p:sp>
        <p:nvSpPr>
          <p:cNvPr id="4" name="Rectangle 3">
            <a:extLst>
              <a:ext uri="{FF2B5EF4-FFF2-40B4-BE49-F238E27FC236}">
                <a16:creationId xmlns:a16="http://schemas.microsoft.com/office/drawing/2014/main" id="{AD45A405-5E73-1E41-BF2C-EA5A6466B87C}"/>
              </a:ext>
            </a:extLst>
          </p:cNvPr>
          <p:cNvSpPr/>
          <p:nvPr/>
        </p:nvSpPr>
        <p:spPr>
          <a:xfrm>
            <a:off x="238463" y="6457890"/>
            <a:ext cx="6418617" cy="338554"/>
          </a:xfrm>
          <a:prstGeom prst="rect">
            <a:avLst/>
          </a:prstGeom>
          <a:solidFill>
            <a:schemeClr val="bg1">
              <a:lumMod val="95000"/>
            </a:schemeClr>
          </a:solidFill>
        </p:spPr>
        <p:txBody>
          <a:bodyPr wrap="none">
            <a:spAutoFit/>
          </a:bodyPr>
          <a:lstStyle/>
          <a:p>
            <a:pPr lvl="0"/>
            <a:r>
              <a:rPr lang="en-US" sz="1600" baseline="30000" dirty="0"/>
              <a:t>1</a:t>
            </a:r>
            <a:r>
              <a:rPr lang="en-US" sz="1600" dirty="0"/>
              <a:t>DD Assistance and Bill of Rights Act of 2000 (DD Act) [Public Law 106–402]</a:t>
            </a:r>
          </a:p>
        </p:txBody>
      </p:sp>
    </p:spTree>
    <p:extLst>
      <p:ext uri="{BB962C8B-B14F-4D97-AF65-F5344CB8AC3E}">
        <p14:creationId xmlns:p14="http://schemas.microsoft.com/office/powerpoint/2010/main" val="53330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FFE-6DF0-40CD-9CA1-2418BA8CAD74}"/>
              </a:ext>
            </a:extLst>
          </p:cNvPr>
          <p:cNvSpPr>
            <a:spLocks noGrp="1"/>
          </p:cNvSpPr>
          <p:nvPr>
            <p:ph type="title"/>
          </p:nvPr>
        </p:nvSpPr>
        <p:spPr/>
        <p:txBody>
          <a:bodyPr/>
          <a:lstStyle/>
          <a:p>
            <a:r>
              <a:rPr lang="en-US" dirty="0"/>
              <a:t>IDD Component B</a:t>
            </a:r>
          </a:p>
        </p:txBody>
      </p:sp>
      <p:sp>
        <p:nvSpPr>
          <p:cNvPr id="3" name="Text Placeholder 2">
            <a:extLst>
              <a:ext uri="{FF2B5EF4-FFF2-40B4-BE49-F238E27FC236}">
                <a16:creationId xmlns:a16="http://schemas.microsoft.com/office/drawing/2014/main" id="{D871566B-D3A6-46CB-8941-AF3157DDCD49}"/>
              </a:ext>
            </a:extLst>
          </p:cNvPr>
          <p:cNvSpPr>
            <a:spLocks noGrp="1"/>
          </p:cNvSpPr>
          <p:nvPr>
            <p:ph type="body" idx="1"/>
          </p:nvPr>
        </p:nvSpPr>
        <p:spPr/>
        <p:txBody>
          <a:bodyPr/>
          <a:lstStyle/>
          <a:p>
            <a:r>
              <a:rPr lang="en-US" dirty="0"/>
              <a:t>Our aims</a:t>
            </a:r>
          </a:p>
        </p:txBody>
      </p:sp>
    </p:spTree>
    <p:extLst>
      <p:ext uri="{BB962C8B-B14F-4D97-AF65-F5344CB8AC3E}">
        <p14:creationId xmlns:p14="http://schemas.microsoft.com/office/powerpoint/2010/main" val="174620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923E-D45D-8D4C-BD34-CF95B4F97344}"/>
              </a:ext>
            </a:extLst>
          </p:cNvPr>
          <p:cNvSpPr>
            <a:spLocks noGrp="1"/>
          </p:cNvSpPr>
          <p:nvPr>
            <p:ph type="title"/>
          </p:nvPr>
        </p:nvSpPr>
        <p:spPr>
          <a:xfrm>
            <a:off x="144380" y="1"/>
            <a:ext cx="8638674" cy="1042988"/>
          </a:xfrm>
          <a:solidFill>
            <a:srgbClr val="033989"/>
          </a:solidFill>
        </p:spPr>
        <p:txBody>
          <a:bodyPr vert="horz" lIns="91440" tIns="45720" rIns="91440" bIns="45720" rtlCol="0" anchor="ctr">
            <a:noAutofit/>
          </a:bodyPr>
          <a:lstStyle/>
          <a:p>
            <a:pPr fontAlgn="base">
              <a:lnSpc>
                <a:spcPct val="100000"/>
              </a:lnSpc>
            </a:pPr>
            <a:r>
              <a:rPr lang="en-US" sz="3600" dirty="0">
                <a:solidFill>
                  <a:schemeClr val="bg1"/>
                </a:solidFill>
              </a:rPr>
              <a:t>National Healthy Brain Initiative Collaborative</a:t>
            </a:r>
          </a:p>
        </p:txBody>
      </p:sp>
      <p:sp>
        <p:nvSpPr>
          <p:cNvPr id="4" name="Rectangle 3">
            <a:extLst>
              <a:ext uri="{FF2B5EF4-FFF2-40B4-BE49-F238E27FC236}">
                <a16:creationId xmlns:a16="http://schemas.microsoft.com/office/drawing/2014/main" id="{70807864-D421-534A-BCBD-C0AD8752DDC3}"/>
              </a:ext>
            </a:extLst>
          </p:cNvPr>
          <p:cNvSpPr/>
          <p:nvPr/>
        </p:nvSpPr>
        <p:spPr>
          <a:xfrm>
            <a:off x="238751" y="1812760"/>
            <a:ext cx="11823915" cy="4631727"/>
          </a:xfrm>
          <a:prstGeom prst="rect">
            <a:avLst/>
          </a:prstGeom>
        </p:spPr>
        <p:txBody>
          <a:bodyPr vert="horz" lIns="91440" tIns="45720" rIns="91440" bIns="45720" rtlCol="0">
            <a:noAutofit/>
          </a:bodyPr>
          <a:lstStyle/>
          <a:p>
            <a:pPr lvl="1" fontAlgn="base"/>
            <a:endParaRPr lang="en-US" sz="2400" dirty="0">
              <a:latin typeface="Avenir Book" panose="02000503020000020003" pitchFamily="2" charset="0"/>
            </a:endParaRPr>
          </a:p>
          <a:p>
            <a:pPr fontAlgn="base"/>
            <a:r>
              <a:rPr lang="en-US" sz="3600" dirty="0">
                <a:solidFill>
                  <a:prstClr val="black"/>
                </a:solidFill>
                <a:latin typeface="Avenir Book" panose="02000503020000020003" pitchFamily="2" charset="0"/>
              </a:rPr>
              <a:t>Aims - Support</a:t>
            </a:r>
            <a:r>
              <a:rPr lang="en-US" sz="3600" i="1" dirty="0">
                <a:solidFill>
                  <a:prstClr val="black"/>
                </a:solidFill>
                <a:latin typeface="Avenir Book" panose="02000503020000020003" pitchFamily="2" charset="0"/>
              </a:rPr>
              <a:t> “populations with a high burden of Alzheimer’s disease and other dementias</a:t>
            </a:r>
            <a:r>
              <a:rPr lang="en-US" sz="3600" dirty="0">
                <a:latin typeface="Avenir Book" panose="02000503020000020003" pitchFamily="2" charset="0"/>
              </a:rPr>
              <a:t>”</a:t>
            </a:r>
          </a:p>
          <a:p>
            <a:pPr marL="800100" lvl="1" indent="-342900" fontAlgn="base">
              <a:buFont typeface="Arial" panose="020B0604020202020204" pitchFamily="34" charset="0"/>
              <a:buChar char="•"/>
            </a:pPr>
            <a:r>
              <a:rPr lang="en-US" sz="2400" b="1" dirty="0">
                <a:latin typeface="Avenir Book" panose="02000503020000020003" pitchFamily="2" charset="0"/>
              </a:rPr>
              <a:t>Education and training program and resources </a:t>
            </a:r>
            <a:r>
              <a:rPr lang="en-US" sz="2400" dirty="0">
                <a:latin typeface="Avenir Book" panose="02000503020000020003" pitchFamily="2" charset="0"/>
              </a:rPr>
              <a:t>for healthcare and public health professionals and caregivers to provide person-centered care for adults with IDD and their supports</a:t>
            </a:r>
          </a:p>
          <a:p>
            <a:pPr marL="800100" lvl="1" indent="-342900" fontAlgn="base">
              <a:buFont typeface="Arial" panose="020B0604020202020204" pitchFamily="34" charset="0"/>
              <a:buChar char="•"/>
            </a:pPr>
            <a:r>
              <a:rPr lang="en-US" sz="2400" b="1" dirty="0">
                <a:latin typeface="Avenir Book" panose="02000503020000020003" pitchFamily="2" charset="0"/>
              </a:rPr>
              <a:t>Workforce development </a:t>
            </a:r>
            <a:r>
              <a:rPr lang="en-US" sz="2400" dirty="0">
                <a:latin typeface="Avenir Book" panose="02000503020000020003" pitchFamily="2" charset="0"/>
              </a:rPr>
              <a:t>to expand and scale-up Healthy Brain Initiative Road Map Series (2018-2023) for adults with IDD and their supports</a:t>
            </a:r>
          </a:p>
          <a:p>
            <a:pPr marL="800100" lvl="1" indent="-342900" fontAlgn="base">
              <a:buFont typeface="Arial" panose="020B0604020202020204" pitchFamily="34" charset="0"/>
              <a:buChar char="•"/>
            </a:pPr>
            <a:r>
              <a:rPr lang="en-US" sz="2400" b="1" dirty="0">
                <a:latin typeface="Avenir Book" panose="02000503020000020003" pitchFamily="2" charset="0"/>
              </a:rPr>
              <a:t>Policies and partnerships to implement public health strategies to promote brain health</a:t>
            </a:r>
            <a:endParaRPr lang="en-US" sz="2400" dirty="0">
              <a:latin typeface="Avenir Book" panose="02000503020000020003" pitchFamily="2" charset="0"/>
            </a:endParaRPr>
          </a:p>
        </p:txBody>
      </p:sp>
      <p:pic>
        <p:nvPicPr>
          <p:cNvPr id="7" name="Picture 6">
            <a:extLst>
              <a:ext uri="{FF2B5EF4-FFF2-40B4-BE49-F238E27FC236}">
                <a16:creationId xmlns:a16="http://schemas.microsoft.com/office/drawing/2014/main" id="{8EEE733A-85C6-2F4F-BE46-276AFC6FF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3034" y="62933"/>
            <a:ext cx="3104222" cy="755206"/>
          </a:xfrm>
          <a:prstGeom prst="rect">
            <a:avLst/>
          </a:prstGeom>
        </p:spPr>
      </p:pic>
    </p:spTree>
    <p:extLst>
      <p:ext uri="{BB962C8B-B14F-4D97-AF65-F5344CB8AC3E}">
        <p14:creationId xmlns:p14="http://schemas.microsoft.com/office/powerpoint/2010/main" val="4328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triped Right Arrow 27">
            <a:extLst>
              <a:ext uri="{FF2B5EF4-FFF2-40B4-BE49-F238E27FC236}">
                <a16:creationId xmlns:a16="http://schemas.microsoft.com/office/drawing/2014/main" id="{B8326179-3205-7C47-85EC-6D3177EFD768}"/>
              </a:ext>
            </a:extLst>
          </p:cNvPr>
          <p:cNvSpPr/>
          <p:nvPr/>
        </p:nvSpPr>
        <p:spPr>
          <a:xfrm>
            <a:off x="5163443" y="2250831"/>
            <a:ext cx="706386" cy="471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riped Right Arrow 28">
            <a:extLst>
              <a:ext uri="{FF2B5EF4-FFF2-40B4-BE49-F238E27FC236}">
                <a16:creationId xmlns:a16="http://schemas.microsoft.com/office/drawing/2014/main" id="{75DD0CD7-3FD9-5D44-8DF4-388065A4BD7A}"/>
              </a:ext>
            </a:extLst>
          </p:cNvPr>
          <p:cNvSpPr/>
          <p:nvPr/>
        </p:nvSpPr>
        <p:spPr>
          <a:xfrm>
            <a:off x="5190332" y="3353143"/>
            <a:ext cx="706386" cy="471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iped Right Arrow 29">
            <a:extLst>
              <a:ext uri="{FF2B5EF4-FFF2-40B4-BE49-F238E27FC236}">
                <a16:creationId xmlns:a16="http://schemas.microsoft.com/office/drawing/2014/main" id="{67295BF0-12C6-D341-A76D-B9A25DA5B83C}"/>
              </a:ext>
            </a:extLst>
          </p:cNvPr>
          <p:cNvSpPr/>
          <p:nvPr/>
        </p:nvSpPr>
        <p:spPr>
          <a:xfrm>
            <a:off x="5206821" y="4498846"/>
            <a:ext cx="689897" cy="471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F81C8E-AFCE-46D9-9AFD-DF592B828522}"/>
              </a:ext>
            </a:extLst>
          </p:cNvPr>
          <p:cNvSpPr txBox="1"/>
          <p:nvPr/>
        </p:nvSpPr>
        <p:spPr>
          <a:xfrm>
            <a:off x="302952" y="2700084"/>
            <a:ext cx="2443785" cy="3282732"/>
          </a:xfrm>
          <a:prstGeom prst="round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wrap="square" lIns="0" tIns="0" rIns="0" bIns="0">
            <a:spAutoFit/>
          </a:bodyPr>
          <a:lstStyle/>
          <a:p>
            <a:pPr marL="290513" indent="-290513">
              <a:buFont typeface="+mj-lt"/>
              <a:buAutoNum type="arabicPeriod"/>
            </a:pPr>
            <a:r>
              <a:rPr lang="en-US" sz="2200" i="1" u="sng" dirty="0">
                <a:solidFill>
                  <a:schemeClr val="bg1"/>
                </a:solidFill>
                <a:latin typeface="Avenir Book" panose="02000503020000020003" pitchFamily="2" charset="0"/>
              </a:rPr>
              <a:t>realize</a:t>
            </a:r>
            <a:r>
              <a:rPr lang="en-US" sz="2200" dirty="0">
                <a:solidFill>
                  <a:schemeClr val="bg1"/>
                </a:solidFill>
                <a:latin typeface="Avenir Book" panose="02000503020000020003" pitchFamily="2" charset="0"/>
              </a:rPr>
              <a:t> abilities </a:t>
            </a:r>
          </a:p>
          <a:p>
            <a:pPr marL="290513" indent="-290513">
              <a:buFont typeface="+mj-lt"/>
              <a:buAutoNum type="arabicPeriod"/>
            </a:pPr>
            <a:r>
              <a:rPr lang="en-US" sz="2200" i="1" u="sng" dirty="0">
                <a:solidFill>
                  <a:schemeClr val="bg1"/>
                </a:solidFill>
                <a:latin typeface="Avenir Book" panose="02000503020000020003" pitchFamily="2" charset="0"/>
              </a:rPr>
              <a:t>manage</a:t>
            </a:r>
            <a:r>
              <a:rPr lang="en-US" sz="2200" dirty="0">
                <a:solidFill>
                  <a:schemeClr val="bg1"/>
                </a:solidFill>
                <a:latin typeface="Avenir Book" panose="02000503020000020003" pitchFamily="2" charset="0"/>
              </a:rPr>
              <a:t> life situations </a:t>
            </a:r>
          </a:p>
          <a:p>
            <a:pPr marL="290513" indent="-290513">
              <a:buFont typeface="+mj-lt"/>
              <a:buAutoNum type="arabicPeriod"/>
            </a:pPr>
            <a:r>
              <a:rPr lang="en-US" sz="2200" i="1" u="sng" dirty="0">
                <a:solidFill>
                  <a:schemeClr val="bg1"/>
                </a:solidFill>
                <a:latin typeface="Avenir Book" panose="02000503020000020003" pitchFamily="2" charset="0"/>
              </a:rPr>
              <a:t>optimize</a:t>
            </a:r>
            <a:r>
              <a:rPr lang="en-US" sz="2200" dirty="0">
                <a:solidFill>
                  <a:schemeClr val="bg1"/>
                </a:solidFill>
                <a:latin typeface="Avenir Book" panose="02000503020000020003" pitchFamily="2" charset="0"/>
              </a:rPr>
              <a:t> cognitive, emotional, psychological and behavioral functioning</a:t>
            </a:r>
            <a:r>
              <a:rPr lang="en-US" sz="2200" baseline="30000" dirty="0">
                <a:solidFill>
                  <a:schemeClr val="bg1"/>
                </a:solidFill>
                <a:latin typeface="Avenir Book" panose="02000503020000020003" pitchFamily="2" charset="0"/>
              </a:rPr>
              <a:t>1</a:t>
            </a:r>
          </a:p>
        </p:txBody>
      </p:sp>
      <p:sp>
        <p:nvSpPr>
          <p:cNvPr id="8" name="Rectangle: Rounded Corners 7">
            <a:extLst>
              <a:ext uri="{FF2B5EF4-FFF2-40B4-BE49-F238E27FC236}">
                <a16:creationId xmlns:a16="http://schemas.microsoft.com/office/drawing/2014/main" id="{BD155924-085D-43D1-B091-37E48343407D}"/>
              </a:ext>
            </a:extLst>
          </p:cNvPr>
          <p:cNvSpPr/>
          <p:nvPr/>
        </p:nvSpPr>
        <p:spPr>
          <a:xfrm>
            <a:off x="8870554" y="2320413"/>
            <a:ext cx="3219845" cy="3980323"/>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latin typeface="Avenir Book" panose="02000503020000020003" pitchFamily="2" charset="0"/>
              </a:rPr>
              <a:t>Educate and Empower, Policies and Partnerships, and </a:t>
            </a:r>
            <a:br>
              <a:rPr lang="en-US" sz="2000" dirty="0">
                <a:latin typeface="Avenir Book" panose="02000503020000020003" pitchFamily="2" charset="0"/>
              </a:rPr>
            </a:br>
            <a:r>
              <a:rPr lang="en-US" sz="2000" dirty="0">
                <a:latin typeface="Avenir Book" panose="02000503020000020003" pitchFamily="2" charset="0"/>
              </a:rPr>
              <a:t>Workforce Development</a:t>
            </a:r>
            <a:r>
              <a:rPr lang="en-US" sz="2000" baseline="30000" dirty="0">
                <a:latin typeface="Avenir Book" panose="02000503020000020003" pitchFamily="2" charset="0"/>
              </a:rPr>
              <a:t>2</a:t>
            </a:r>
            <a:endParaRPr lang="en-US" sz="2000" dirty="0">
              <a:latin typeface="Avenir Book" panose="02000503020000020003" pitchFamily="2" charset="0"/>
            </a:endParaRPr>
          </a:p>
          <a:p>
            <a:endParaRPr lang="en-US" sz="1200" dirty="0">
              <a:latin typeface="Avenir Book" panose="02000503020000020003" pitchFamily="2" charset="0"/>
            </a:endParaRPr>
          </a:p>
          <a:p>
            <a:r>
              <a:rPr lang="en-US" dirty="0">
                <a:latin typeface="Avenir Book" panose="02000503020000020003" pitchFamily="2" charset="0"/>
              </a:rPr>
              <a:t>Increased engagement in:</a:t>
            </a:r>
          </a:p>
          <a:p>
            <a:pPr marL="342900" indent="-342900">
              <a:buFont typeface="+mj-lt"/>
              <a:buAutoNum type="arabicPeriod"/>
            </a:pPr>
            <a:endParaRPr lang="en-US" dirty="0">
              <a:latin typeface="Avenir Book" panose="02000503020000020003" pitchFamily="2" charset="0"/>
            </a:endParaRPr>
          </a:p>
          <a:p>
            <a:pPr marL="342900" indent="-342900">
              <a:buFont typeface="+mj-lt"/>
              <a:buAutoNum type="arabicPeriod"/>
            </a:pPr>
            <a:r>
              <a:rPr lang="en-US" dirty="0">
                <a:latin typeface="Avenir Book" panose="02000503020000020003" pitchFamily="2" charset="0"/>
              </a:rPr>
              <a:t>Physical Exercise </a:t>
            </a:r>
          </a:p>
          <a:p>
            <a:pPr marL="342900" indent="-342900">
              <a:buFont typeface="+mj-lt"/>
              <a:buAutoNum type="arabicPeriod"/>
            </a:pPr>
            <a:r>
              <a:rPr lang="en-US" dirty="0">
                <a:latin typeface="Avenir Book" panose="02000503020000020003" pitchFamily="2" charset="0"/>
              </a:rPr>
              <a:t>Food &amp; Nutrition</a:t>
            </a:r>
          </a:p>
          <a:p>
            <a:pPr marL="342900" indent="-342900">
              <a:buFont typeface="+mj-lt"/>
              <a:buAutoNum type="arabicPeriod"/>
            </a:pPr>
            <a:r>
              <a:rPr lang="en-US" dirty="0">
                <a:latin typeface="Avenir Book" panose="02000503020000020003" pitchFamily="2" charset="0"/>
              </a:rPr>
              <a:t>Health Checks</a:t>
            </a:r>
          </a:p>
          <a:p>
            <a:pPr marL="342900" indent="-342900">
              <a:buFont typeface="+mj-lt"/>
              <a:buAutoNum type="arabicPeriod"/>
            </a:pPr>
            <a:r>
              <a:rPr lang="en-US" dirty="0">
                <a:latin typeface="Avenir Book" panose="02000503020000020003" pitchFamily="2" charset="0"/>
              </a:rPr>
              <a:t>Sleep &amp; Relaxation  </a:t>
            </a:r>
          </a:p>
          <a:p>
            <a:pPr marL="342900" indent="-342900">
              <a:buFont typeface="+mj-lt"/>
              <a:buAutoNum type="arabicPeriod"/>
            </a:pPr>
            <a:r>
              <a:rPr lang="en-US" dirty="0">
                <a:latin typeface="Avenir Book" panose="02000503020000020003" pitchFamily="2" charset="0"/>
              </a:rPr>
              <a:t>Mental Fitness </a:t>
            </a:r>
          </a:p>
          <a:p>
            <a:pPr marL="342900" indent="-342900">
              <a:buFont typeface="+mj-lt"/>
              <a:buAutoNum type="arabicPeriod"/>
            </a:pPr>
            <a:r>
              <a:rPr lang="en-US" dirty="0">
                <a:latin typeface="Avenir Book" panose="02000503020000020003" pitchFamily="2" charset="0"/>
              </a:rPr>
              <a:t>Social Interaction</a:t>
            </a:r>
          </a:p>
        </p:txBody>
      </p:sp>
      <p:sp>
        <p:nvSpPr>
          <p:cNvPr id="10" name="TextBox 9">
            <a:extLst>
              <a:ext uri="{FF2B5EF4-FFF2-40B4-BE49-F238E27FC236}">
                <a16:creationId xmlns:a16="http://schemas.microsoft.com/office/drawing/2014/main" id="{25585CD9-74EB-4B5D-A0C7-D0B841EDCD6F}"/>
              </a:ext>
            </a:extLst>
          </p:cNvPr>
          <p:cNvSpPr txBox="1"/>
          <p:nvPr/>
        </p:nvSpPr>
        <p:spPr>
          <a:xfrm>
            <a:off x="302952" y="-9788"/>
            <a:ext cx="11889048" cy="769441"/>
          </a:xfrm>
          <a:prstGeom prst="rect">
            <a:avLst/>
          </a:prstGeom>
          <a:noFill/>
        </p:spPr>
        <p:txBody>
          <a:bodyPr wrap="square" rtlCol="0">
            <a:spAutoFit/>
          </a:bodyPr>
          <a:lstStyle/>
          <a:p>
            <a:r>
              <a:rPr lang="en-US" sz="4400" b="1" dirty="0">
                <a:latin typeface="+mj-lt"/>
                <a:cs typeface="Calibri" panose="020F0502020204030204" pitchFamily="34" charset="0"/>
              </a:rPr>
              <a:t>Healthy Brain Initiative</a:t>
            </a:r>
          </a:p>
        </p:txBody>
      </p:sp>
      <p:sp>
        <p:nvSpPr>
          <p:cNvPr id="2" name="Rectangle 1">
            <a:extLst>
              <a:ext uri="{FF2B5EF4-FFF2-40B4-BE49-F238E27FC236}">
                <a16:creationId xmlns:a16="http://schemas.microsoft.com/office/drawing/2014/main" id="{E8186F8F-7F67-4347-8DDB-0B0157BEFBDF}"/>
              </a:ext>
            </a:extLst>
          </p:cNvPr>
          <p:cNvSpPr/>
          <p:nvPr/>
        </p:nvSpPr>
        <p:spPr>
          <a:xfrm>
            <a:off x="241272" y="738194"/>
            <a:ext cx="11950368" cy="523220"/>
          </a:xfrm>
          <a:prstGeom prst="rect">
            <a:avLst/>
          </a:prstGeom>
          <a:solidFill>
            <a:schemeClr val="accent6">
              <a:lumMod val="20000"/>
              <a:lumOff val="80000"/>
            </a:schemeClr>
          </a:solidFill>
          <a:ln>
            <a:solidFill>
              <a:schemeClr val="tx2"/>
            </a:solidFill>
          </a:ln>
        </p:spPr>
        <p:txBody>
          <a:bodyPr wrap="square">
            <a:spAutoFit/>
          </a:bodyPr>
          <a:lstStyle/>
          <a:p>
            <a:pPr algn="ctr"/>
            <a:r>
              <a:rPr lang="en-US" sz="2800" b="1" dirty="0">
                <a:latin typeface="Avenir Book" panose="02000503020000020003" pitchFamily="2" charset="0"/>
              </a:rPr>
              <a:t>Promote Brain Health for persons with IDD and their supports</a:t>
            </a:r>
            <a:r>
              <a:rPr lang="en-US" sz="2800" b="1" baseline="30000" dirty="0">
                <a:latin typeface="Avenir Book" panose="02000503020000020003" pitchFamily="2" charset="0"/>
              </a:rPr>
              <a:t>1</a:t>
            </a:r>
            <a:r>
              <a:rPr lang="en-US" sz="2800" b="1" dirty="0">
                <a:latin typeface="Avenir Book" panose="02000503020000020003" pitchFamily="2" charset="0"/>
              </a:rPr>
              <a:t>  </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F136440-9E05-2B4A-B18D-7C81333E349B}"/>
                  </a:ext>
                </a:extLst>
              </p14:cNvPr>
              <p14:cNvContentPartPr/>
              <p14:nvPr/>
            </p14:nvContentPartPr>
            <p14:xfrm>
              <a:off x="-2814083" y="1017553"/>
              <a:ext cx="360" cy="360"/>
            </p14:xfrm>
          </p:contentPart>
        </mc:Choice>
        <mc:Fallback xmlns="">
          <p:pic>
            <p:nvPicPr>
              <p:cNvPr id="9" name="Ink 8">
                <a:extLst>
                  <a:ext uri="{FF2B5EF4-FFF2-40B4-BE49-F238E27FC236}">
                    <a16:creationId xmlns:a16="http://schemas.microsoft.com/office/drawing/2014/main" id="{EF136440-9E05-2B4A-B18D-7C81333E349B}"/>
                  </a:ext>
                </a:extLst>
              </p:cNvPr>
              <p:cNvPicPr/>
              <p:nvPr/>
            </p:nvPicPr>
            <p:blipFill>
              <a:blip r:embed="rId4"/>
              <a:stretch>
                <a:fillRect/>
              </a:stretch>
            </p:blipFill>
            <p:spPr>
              <a:xfrm>
                <a:off x="-2823083" y="1008553"/>
                <a:ext cx="18000" cy="18000"/>
              </a:xfrm>
              <a:prstGeom prst="rect">
                <a:avLst/>
              </a:prstGeom>
            </p:spPr>
          </p:pic>
        </mc:Fallback>
      </mc:AlternateContent>
      <p:sp>
        <p:nvSpPr>
          <p:cNvPr id="17" name="Striped Right Arrow 16">
            <a:extLst>
              <a:ext uri="{FF2B5EF4-FFF2-40B4-BE49-F238E27FC236}">
                <a16:creationId xmlns:a16="http://schemas.microsoft.com/office/drawing/2014/main" id="{7194C3C1-31B3-6F47-827D-4A86EEBBC026}"/>
              </a:ext>
            </a:extLst>
          </p:cNvPr>
          <p:cNvSpPr/>
          <p:nvPr/>
        </p:nvSpPr>
        <p:spPr>
          <a:xfrm rot="5400000">
            <a:off x="62359" y="1732141"/>
            <a:ext cx="1438670" cy="4972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Brace 19">
            <a:extLst>
              <a:ext uri="{FF2B5EF4-FFF2-40B4-BE49-F238E27FC236}">
                <a16:creationId xmlns:a16="http://schemas.microsoft.com/office/drawing/2014/main" id="{3477191A-11A1-A943-9B64-6E4D255AA0E8}"/>
              </a:ext>
            </a:extLst>
          </p:cNvPr>
          <p:cNvSpPr/>
          <p:nvPr/>
        </p:nvSpPr>
        <p:spPr>
          <a:xfrm rot="10800000">
            <a:off x="8289710" y="2497485"/>
            <a:ext cx="727002" cy="3694764"/>
          </a:xfrm>
          <a:prstGeom prst="leftBrace">
            <a:avLst>
              <a:gd name="adj1" fmla="val 8333"/>
              <a:gd name="adj2" fmla="val 50485"/>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99955102-0DA9-BE44-9A98-2D093CD43236}"/>
              </a:ext>
            </a:extLst>
          </p:cNvPr>
          <p:cNvSpPr/>
          <p:nvPr/>
        </p:nvSpPr>
        <p:spPr>
          <a:xfrm rot="10800000" flipH="1">
            <a:off x="2628680" y="2444340"/>
            <a:ext cx="834492" cy="3818546"/>
          </a:xfrm>
          <a:prstGeom prst="leftBrace">
            <a:avLst>
              <a:gd name="adj1" fmla="val 8333"/>
              <a:gd name="adj2" fmla="val 50485"/>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triped Right Arrow 25">
            <a:extLst>
              <a:ext uri="{FF2B5EF4-FFF2-40B4-BE49-F238E27FC236}">
                <a16:creationId xmlns:a16="http://schemas.microsoft.com/office/drawing/2014/main" id="{D91A2548-3377-BD4B-B784-D03FC9C9BA98}"/>
              </a:ext>
            </a:extLst>
          </p:cNvPr>
          <p:cNvSpPr/>
          <p:nvPr/>
        </p:nvSpPr>
        <p:spPr>
          <a:xfrm>
            <a:off x="5206821" y="5863603"/>
            <a:ext cx="689897" cy="471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DEAF94-0FEE-4696-A44D-53672E31630F}"/>
              </a:ext>
            </a:extLst>
          </p:cNvPr>
          <p:cNvSpPr txBox="1"/>
          <p:nvPr/>
        </p:nvSpPr>
        <p:spPr>
          <a:xfrm>
            <a:off x="3329031" y="2273663"/>
            <a:ext cx="1837541" cy="715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Health Behaviors</a:t>
            </a:r>
          </a:p>
        </p:txBody>
      </p:sp>
      <p:sp>
        <p:nvSpPr>
          <p:cNvPr id="11" name="TextBox 10">
            <a:extLst>
              <a:ext uri="{FF2B5EF4-FFF2-40B4-BE49-F238E27FC236}">
                <a16:creationId xmlns:a16="http://schemas.microsoft.com/office/drawing/2014/main" id="{A2D42B12-2B16-C34D-9CDA-D5CB2952DB1A}"/>
              </a:ext>
            </a:extLst>
          </p:cNvPr>
          <p:cNvSpPr txBox="1"/>
          <p:nvPr/>
        </p:nvSpPr>
        <p:spPr>
          <a:xfrm>
            <a:off x="3329030" y="3389001"/>
            <a:ext cx="1863723" cy="4086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Clinical Care</a:t>
            </a:r>
          </a:p>
        </p:txBody>
      </p:sp>
      <p:sp>
        <p:nvSpPr>
          <p:cNvPr id="12" name="TextBox 11">
            <a:extLst>
              <a:ext uri="{FF2B5EF4-FFF2-40B4-BE49-F238E27FC236}">
                <a16:creationId xmlns:a16="http://schemas.microsoft.com/office/drawing/2014/main" id="{36CDCCB3-BDEC-2E4F-BBE5-BFA9B26913A4}"/>
              </a:ext>
            </a:extLst>
          </p:cNvPr>
          <p:cNvSpPr txBox="1"/>
          <p:nvPr/>
        </p:nvSpPr>
        <p:spPr>
          <a:xfrm>
            <a:off x="3367701" y="4242228"/>
            <a:ext cx="1825053" cy="10215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Social-Environmental Factors</a:t>
            </a:r>
          </a:p>
        </p:txBody>
      </p:sp>
      <p:sp>
        <p:nvSpPr>
          <p:cNvPr id="13" name="TextBox 12">
            <a:extLst>
              <a:ext uri="{FF2B5EF4-FFF2-40B4-BE49-F238E27FC236}">
                <a16:creationId xmlns:a16="http://schemas.microsoft.com/office/drawing/2014/main" id="{416742D9-D2B0-6345-A8D9-C316D0039FC1}"/>
              </a:ext>
            </a:extLst>
          </p:cNvPr>
          <p:cNvSpPr txBox="1"/>
          <p:nvPr/>
        </p:nvSpPr>
        <p:spPr>
          <a:xfrm>
            <a:off x="3367701" y="5803990"/>
            <a:ext cx="1825053" cy="715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Physical Environment</a:t>
            </a:r>
            <a:endParaRPr lang="en-US" dirty="0">
              <a:latin typeface="Avenir Book" panose="02000503020000020003" pitchFamily="2" charset="0"/>
            </a:endParaRPr>
          </a:p>
        </p:txBody>
      </p:sp>
      <p:sp>
        <p:nvSpPr>
          <p:cNvPr id="14" name="TextBox 13">
            <a:extLst>
              <a:ext uri="{FF2B5EF4-FFF2-40B4-BE49-F238E27FC236}">
                <a16:creationId xmlns:a16="http://schemas.microsoft.com/office/drawing/2014/main" id="{887283BD-1ED6-1D4A-825A-7A4E1FC95405}"/>
              </a:ext>
            </a:extLst>
          </p:cNvPr>
          <p:cNvSpPr txBox="1"/>
          <p:nvPr/>
        </p:nvSpPr>
        <p:spPr>
          <a:xfrm>
            <a:off x="5872132" y="2076352"/>
            <a:ext cx="2552360" cy="10215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Diet, Physical Activity, Alcohol, Tobacco, Drugs, Sexual Activity</a:t>
            </a:r>
          </a:p>
        </p:txBody>
      </p:sp>
      <p:sp>
        <p:nvSpPr>
          <p:cNvPr id="15" name="TextBox 14">
            <a:extLst>
              <a:ext uri="{FF2B5EF4-FFF2-40B4-BE49-F238E27FC236}">
                <a16:creationId xmlns:a16="http://schemas.microsoft.com/office/drawing/2014/main" id="{01F3E75A-A374-904E-A7BB-F8F8D0FE4155}"/>
              </a:ext>
            </a:extLst>
          </p:cNvPr>
          <p:cNvSpPr txBox="1"/>
          <p:nvPr/>
        </p:nvSpPr>
        <p:spPr>
          <a:xfrm>
            <a:off x="5888187" y="3250978"/>
            <a:ext cx="2530885" cy="715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Access to Quality Care</a:t>
            </a:r>
          </a:p>
        </p:txBody>
      </p:sp>
      <p:sp>
        <p:nvSpPr>
          <p:cNvPr id="16" name="TextBox 15">
            <a:extLst>
              <a:ext uri="{FF2B5EF4-FFF2-40B4-BE49-F238E27FC236}">
                <a16:creationId xmlns:a16="http://schemas.microsoft.com/office/drawing/2014/main" id="{811BB6EE-4C34-9D4D-B44A-B8B34A0DD8C8}"/>
              </a:ext>
            </a:extLst>
          </p:cNvPr>
          <p:cNvSpPr txBox="1"/>
          <p:nvPr/>
        </p:nvSpPr>
        <p:spPr>
          <a:xfrm>
            <a:off x="5896316" y="4052628"/>
            <a:ext cx="2543499" cy="13280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Education, income, Employment, Family &amp; Social Support, Community Safety</a:t>
            </a:r>
          </a:p>
        </p:txBody>
      </p:sp>
      <p:sp>
        <p:nvSpPr>
          <p:cNvPr id="19" name="TextBox 18">
            <a:extLst>
              <a:ext uri="{FF2B5EF4-FFF2-40B4-BE49-F238E27FC236}">
                <a16:creationId xmlns:a16="http://schemas.microsoft.com/office/drawing/2014/main" id="{2564DC69-BA69-DD40-9123-C7DF52AD8353}"/>
              </a:ext>
            </a:extLst>
          </p:cNvPr>
          <p:cNvSpPr txBox="1"/>
          <p:nvPr/>
        </p:nvSpPr>
        <p:spPr>
          <a:xfrm>
            <a:off x="5896314" y="5760691"/>
            <a:ext cx="2543499" cy="715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latin typeface="Avenir Book" panose="02000503020000020003" pitchFamily="2" charset="0"/>
              </a:rPr>
              <a:t>Air and Water Quality,</a:t>
            </a:r>
          </a:p>
          <a:p>
            <a:r>
              <a:rPr lang="en-US" dirty="0">
                <a:solidFill>
                  <a:schemeClr val="tx1"/>
                </a:solidFill>
                <a:latin typeface="Avenir Book" panose="02000503020000020003" pitchFamily="2" charset="0"/>
              </a:rPr>
              <a:t>Housing and Transit</a:t>
            </a:r>
          </a:p>
        </p:txBody>
      </p:sp>
      <p:sp>
        <p:nvSpPr>
          <p:cNvPr id="27" name="TextBox 26">
            <a:extLst>
              <a:ext uri="{FF2B5EF4-FFF2-40B4-BE49-F238E27FC236}">
                <a16:creationId xmlns:a16="http://schemas.microsoft.com/office/drawing/2014/main" id="{DBFD00AF-64DD-9642-AD22-A343D29412DA}"/>
              </a:ext>
            </a:extLst>
          </p:cNvPr>
          <p:cNvSpPr txBox="1"/>
          <p:nvPr/>
        </p:nvSpPr>
        <p:spPr>
          <a:xfrm>
            <a:off x="8870555" y="6315452"/>
            <a:ext cx="1814696" cy="369332"/>
          </a:xfrm>
          <a:prstGeom prst="rect">
            <a:avLst/>
          </a:prstGeom>
          <a:noFill/>
        </p:spPr>
        <p:txBody>
          <a:bodyPr wrap="square" rtlCol="0">
            <a:spAutoFit/>
          </a:bodyPr>
          <a:lstStyle/>
          <a:p>
            <a:r>
              <a:rPr lang="en-US" baseline="30000" dirty="0">
                <a:latin typeface="Avenir Book" panose="02000503020000020003" pitchFamily="2" charset="0"/>
              </a:rPr>
              <a:t>1</a:t>
            </a:r>
            <a:r>
              <a:rPr lang="en-US" dirty="0">
                <a:latin typeface="Avenir Book" panose="02000503020000020003" pitchFamily="2" charset="0"/>
              </a:rPr>
              <a:t>WHO</a:t>
            </a:r>
          </a:p>
        </p:txBody>
      </p:sp>
      <p:sp>
        <p:nvSpPr>
          <p:cNvPr id="31" name="TextBox 30">
            <a:extLst>
              <a:ext uri="{FF2B5EF4-FFF2-40B4-BE49-F238E27FC236}">
                <a16:creationId xmlns:a16="http://schemas.microsoft.com/office/drawing/2014/main" id="{8FD23C21-5DEF-7144-B777-90415714D59C}"/>
              </a:ext>
            </a:extLst>
          </p:cNvPr>
          <p:cNvSpPr txBox="1"/>
          <p:nvPr/>
        </p:nvSpPr>
        <p:spPr>
          <a:xfrm>
            <a:off x="8870554" y="6550660"/>
            <a:ext cx="3399692" cy="369332"/>
          </a:xfrm>
          <a:prstGeom prst="rect">
            <a:avLst/>
          </a:prstGeom>
          <a:noFill/>
        </p:spPr>
        <p:txBody>
          <a:bodyPr wrap="square" rtlCol="0">
            <a:spAutoFit/>
          </a:bodyPr>
          <a:lstStyle/>
          <a:p>
            <a:r>
              <a:rPr lang="en-US" baseline="30000" dirty="0">
                <a:latin typeface="Avenir Book" panose="02000503020000020003" pitchFamily="2" charset="0"/>
              </a:rPr>
              <a:t>2</a:t>
            </a:r>
            <a:r>
              <a:rPr lang="en-US" dirty="0">
                <a:latin typeface="Avenir Book" panose="02000503020000020003" pitchFamily="2" charset="0"/>
              </a:rPr>
              <a:t>Cleveland Clinic Healthy Brain</a:t>
            </a:r>
          </a:p>
        </p:txBody>
      </p:sp>
      <p:sp>
        <p:nvSpPr>
          <p:cNvPr id="3" name="TextBox 2">
            <a:extLst>
              <a:ext uri="{FF2B5EF4-FFF2-40B4-BE49-F238E27FC236}">
                <a16:creationId xmlns:a16="http://schemas.microsoft.com/office/drawing/2014/main" id="{B8DC50CC-7769-E64A-B85B-D5AC5BF69CB4}"/>
              </a:ext>
            </a:extLst>
          </p:cNvPr>
          <p:cNvSpPr txBox="1"/>
          <p:nvPr/>
        </p:nvSpPr>
        <p:spPr>
          <a:xfrm>
            <a:off x="3411467" y="1488528"/>
            <a:ext cx="4969694" cy="523220"/>
          </a:xfrm>
          <a:prstGeom prst="rect">
            <a:avLst/>
          </a:prstGeom>
          <a:noFill/>
        </p:spPr>
        <p:txBody>
          <a:bodyPr wrap="none" rtlCol="0">
            <a:spAutoFit/>
          </a:bodyPr>
          <a:lstStyle/>
          <a:p>
            <a:r>
              <a:rPr lang="en-US" sz="2800" b="1" dirty="0">
                <a:latin typeface="Avenir Book" panose="02000503020000020003" pitchFamily="2" charset="0"/>
              </a:rPr>
              <a:t>Social Determinants of Health</a:t>
            </a:r>
          </a:p>
        </p:txBody>
      </p:sp>
      <p:sp>
        <p:nvSpPr>
          <p:cNvPr id="25" name="TextBox 24">
            <a:extLst>
              <a:ext uri="{FF2B5EF4-FFF2-40B4-BE49-F238E27FC236}">
                <a16:creationId xmlns:a16="http://schemas.microsoft.com/office/drawing/2014/main" id="{54EE8D67-FDAD-8741-965C-B711418B54E5}"/>
              </a:ext>
            </a:extLst>
          </p:cNvPr>
          <p:cNvSpPr txBox="1"/>
          <p:nvPr/>
        </p:nvSpPr>
        <p:spPr>
          <a:xfrm>
            <a:off x="8839559" y="1493307"/>
            <a:ext cx="3219845" cy="523220"/>
          </a:xfrm>
          <a:prstGeom prst="rect">
            <a:avLst/>
          </a:prstGeom>
          <a:noFill/>
        </p:spPr>
        <p:txBody>
          <a:bodyPr wrap="square" rtlCol="0">
            <a:spAutoFit/>
          </a:bodyPr>
          <a:lstStyle/>
          <a:p>
            <a:pPr algn="ctr"/>
            <a:r>
              <a:rPr lang="en-US" sz="2800" b="1" dirty="0">
                <a:latin typeface="Avenir Book" panose="02000503020000020003" pitchFamily="2" charset="0"/>
              </a:rPr>
              <a:t>What Matters</a:t>
            </a:r>
          </a:p>
        </p:txBody>
      </p:sp>
    </p:spTree>
    <p:extLst>
      <p:ext uri="{BB962C8B-B14F-4D97-AF65-F5344CB8AC3E}">
        <p14:creationId xmlns:p14="http://schemas.microsoft.com/office/powerpoint/2010/main" val="62803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10B07AE-8802-634A-BCB9-3FEF90285D63}"/>
              </a:ext>
            </a:extLst>
          </p:cNvPr>
          <p:cNvGrpSpPr/>
          <p:nvPr/>
        </p:nvGrpSpPr>
        <p:grpSpPr>
          <a:xfrm>
            <a:off x="5113790" y="4928839"/>
            <a:ext cx="1393903" cy="1411464"/>
            <a:chOff x="3699592" y="3615267"/>
            <a:chExt cx="3073022" cy="2904066"/>
          </a:xfrm>
        </p:grpSpPr>
        <p:pic>
          <p:nvPicPr>
            <p:cNvPr id="4" name="Picture 2" descr="Home - Live Work Learn Play">
              <a:extLst>
                <a:ext uri="{FF2B5EF4-FFF2-40B4-BE49-F238E27FC236}">
                  <a16:creationId xmlns:a16="http://schemas.microsoft.com/office/drawing/2014/main" id="{5BEFC9BC-F7E5-EA47-8B96-CD3350B018F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548" r="3648" b="-2"/>
            <a:stretch/>
          </p:blipFill>
          <p:spPr bwMode="auto">
            <a:xfrm>
              <a:off x="3699592" y="3615267"/>
              <a:ext cx="2939919" cy="29040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0E00DA-BC9D-EA41-B18F-CCA5421C9ACE}"/>
                </a:ext>
              </a:extLst>
            </p:cNvPr>
            <p:cNvSpPr/>
            <p:nvPr/>
          </p:nvSpPr>
          <p:spPr>
            <a:xfrm>
              <a:off x="5419385" y="5347159"/>
              <a:ext cx="1353229" cy="565906"/>
            </a:xfrm>
            <a:prstGeom prst="rect">
              <a:avLst/>
            </a:prstGeom>
          </p:spPr>
          <p:txBody>
            <a:bodyPr wrap="square">
              <a:spAutoFit/>
            </a:bodyPr>
            <a:lstStyle/>
            <a:p>
              <a:pPr>
                <a:spcAft>
                  <a:spcPts val="600"/>
                </a:spcAft>
              </a:pPr>
              <a:endParaRPr lang="en-US" sz="1600" b="1" dirty="0">
                <a:solidFill>
                  <a:srgbClr val="3C6B78"/>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1C9B317D-A351-F647-8843-430CEB344828}"/>
              </a:ext>
            </a:extLst>
          </p:cNvPr>
          <p:cNvSpPr>
            <a:spLocks noGrp="1"/>
          </p:cNvSpPr>
          <p:nvPr>
            <p:ph type="title"/>
          </p:nvPr>
        </p:nvSpPr>
        <p:spPr>
          <a:xfrm>
            <a:off x="534249" y="424057"/>
            <a:ext cx="10977561" cy="1019998"/>
          </a:xfrm>
        </p:spPr>
        <p:txBody>
          <a:bodyPr>
            <a:normAutofit/>
          </a:bodyPr>
          <a:lstStyle/>
          <a:p>
            <a:r>
              <a:rPr lang="en-US" b="1" dirty="0">
                <a:cs typeface="Calibri" panose="020F0502020204030204" pitchFamily="34" charset="0"/>
              </a:rPr>
              <a:t>UIC HBI Collaborators</a:t>
            </a:r>
          </a:p>
        </p:txBody>
      </p:sp>
      <p:sp>
        <p:nvSpPr>
          <p:cNvPr id="3" name="Content Placeholder 2">
            <a:extLst>
              <a:ext uri="{FF2B5EF4-FFF2-40B4-BE49-F238E27FC236}">
                <a16:creationId xmlns:a16="http://schemas.microsoft.com/office/drawing/2014/main" id="{87B39DF3-BEBF-1740-876B-003B5C0A64DF}"/>
              </a:ext>
            </a:extLst>
          </p:cNvPr>
          <p:cNvSpPr>
            <a:spLocks noGrp="1"/>
          </p:cNvSpPr>
          <p:nvPr>
            <p:ph idx="1"/>
          </p:nvPr>
        </p:nvSpPr>
        <p:spPr>
          <a:xfrm>
            <a:off x="238368" y="1711679"/>
            <a:ext cx="12004429" cy="83668"/>
          </a:xfrm>
          <a:solidFill>
            <a:schemeClr val="bg1"/>
          </a:solidFill>
        </p:spPr>
        <p:txBody>
          <a:bodyPr numCol="2" spcCol="1280160">
            <a:noAutofit/>
          </a:bodyPr>
          <a:lstStyle/>
          <a:p>
            <a:pPr marL="414338" indent="-414338">
              <a:lnSpc>
                <a:spcPct val="100000"/>
              </a:lnSpc>
              <a:spcBef>
                <a:spcPts val="0"/>
              </a:spcBef>
              <a:buFont typeface="+mj-lt"/>
              <a:buAutoNum type="arabicPeriod"/>
            </a:pPr>
            <a:r>
              <a:rPr lang="en-US" sz="1800" dirty="0"/>
              <a:t>Alzheimer’s Association</a:t>
            </a:r>
          </a:p>
          <a:p>
            <a:pPr marL="414338" indent="-414338">
              <a:lnSpc>
                <a:spcPct val="100000"/>
              </a:lnSpc>
              <a:spcBef>
                <a:spcPts val="0"/>
              </a:spcBef>
              <a:buFont typeface="+mj-lt"/>
              <a:buAutoNum type="arabicPeriod"/>
            </a:pPr>
            <a:r>
              <a:rPr lang="en-US" sz="1800" dirty="0"/>
              <a:t>American Academy of Developmental Medicine and Dentistry (AADMD)</a:t>
            </a:r>
          </a:p>
          <a:p>
            <a:pPr marL="414338" indent="-414338">
              <a:lnSpc>
                <a:spcPct val="100000"/>
              </a:lnSpc>
              <a:spcBef>
                <a:spcPts val="0"/>
              </a:spcBef>
              <a:buFont typeface="+mj-lt"/>
              <a:buAutoNum type="arabicPeriod"/>
            </a:pPr>
            <a:r>
              <a:rPr lang="en-US" sz="1800" dirty="0"/>
              <a:t>American Association on Health &amp; Disability </a:t>
            </a:r>
          </a:p>
          <a:p>
            <a:pPr marL="414338" indent="-414338">
              <a:lnSpc>
                <a:spcPct val="100000"/>
              </a:lnSpc>
              <a:spcBef>
                <a:spcPts val="0"/>
              </a:spcBef>
              <a:buFont typeface="+mj-lt"/>
              <a:buAutoNum type="arabicPeriod"/>
            </a:pPr>
            <a:r>
              <a:rPr lang="en-US" sz="1800" dirty="0"/>
              <a:t>American Association on Intellectual and Developmental Disabilities (AAIDD)</a:t>
            </a:r>
          </a:p>
          <a:p>
            <a:pPr marL="414338" indent="-414338">
              <a:lnSpc>
                <a:spcPct val="100000"/>
              </a:lnSpc>
              <a:spcBef>
                <a:spcPts val="0"/>
              </a:spcBef>
              <a:buFont typeface="+mj-lt"/>
              <a:buAutoNum type="arabicPeriod"/>
            </a:pPr>
            <a:r>
              <a:rPr lang="en-US" sz="1800" dirty="0"/>
              <a:t>Association of University Centers on </a:t>
            </a:r>
            <a:br>
              <a:rPr lang="en-US" sz="1800" dirty="0"/>
            </a:br>
            <a:r>
              <a:rPr lang="en-US" sz="1800" dirty="0"/>
              <a:t>Disabilities (AUCD)</a:t>
            </a:r>
          </a:p>
          <a:p>
            <a:pPr marL="414338" indent="-414338">
              <a:lnSpc>
                <a:spcPct val="100000"/>
              </a:lnSpc>
              <a:spcBef>
                <a:spcPts val="0"/>
              </a:spcBef>
              <a:buFont typeface="+mj-lt"/>
              <a:buAutoNum type="arabicPeriod"/>
            </a:pPr>
            <a:r>
              <a:rPr lang="en-US" sz="1800" dirty="0"/>
              <a:t>CARF</a:t>
            </a:r>
          </a:p>
          <a:p>
            <a:pPr marL="414338" indent="-414338">
              <a:lnSpc>
                <a:spcPct val="100000"/>
              </a:lnSpc>
              <a:spcBef>
                <a:spcPts val="0"/>
              </a:spcBef>
              <a:buFont typeface="+mj-lt"/>
              <a:buAutoNum type="arabicPeriod"/>
            </a:pPr>
            <a:r>
              <a:rPr lang="en-US" sz="1800" dirty="0"/>
              <a:t>Community Living Policy Center, Lurie Institute for Disability Policy at Brandeis University</a:t>
            </a:r>
          </a:p>
          <a:p>
            <a:pPr marL="414338" indent="-414338">
              <a:lnSpc>
                <a:spcPct val="100000"/>
              </a:lnSpc>
              <a:spcBef>
                <a:spcPts val="0"/>
              </a:spcBef>
              <a:buFont typeface="+mj-lt"/>
              <a:buAutoNum type="arabicPeriod"/>
            </a:pPr>
            <a:r>
              <a:rPr lang="en-US" sz="1800" dirty="0"/>
              <a:t>Council on Quality and Leadership (CQL)</a:t>
            </a:r>
          </a:p>
          <a:p>
            <a:pPr marL="414338" indent="-414338">
              <a:lnSpc>
                <a:spcPct val="100000"/>
              </a:lnSpc>
              <a:spcBef>
                <a:spcPts val="0"/>
              </a:spcBef>
              <a:buFont typeface="+mj-lt"/>
              <a:buAutoNum type="arabicPeriod"/>
            </a:pPr>
            <a:r>
              <a:rPr lang="en-US" sz="1800" dirty="0"/>
              <a:t>Down Syndrome Medical Interest Group (DSMIG)</a:t>
            </a:r>
          </a:p>
          <a:p>
            <a:pPr marL="414338" indent="-414338">
              <a:lnSpc>
                <a:spcPct val="100000"/>
              </a:lnSpc>
              <a:spcBef>
                <a:spcPts val="0"/>
              </a:spcBef>
              <a:buFont typeface="+mj-lt"/>
              <a:buAutoNum type="arabicPeriod"/>
            </a:pPr>
            <a:r>
              <a:rPr lang="en-US" sz="1800" dirty="0"/>
              <a:t>ENGAGE-IL GWEP </a:t>
            </a:r>
          </a:p>
          <a:p>
            <a:pPr marL="414338" indent="-414338">
              <a:lnSpc>
                <a:spcPct val="100000"/>
              </a:lnSpc>
              <a:spcBef>
                <a:spcPts val="0"/>
              </a:spcBef>
              <a:buFont typeface="+mj-lt"/>
              <a:buAutoNum type="arabicPeriod"/>
            </a:pPr>
            <a:r>
              <a:rPr lang="en-US" sz="1800" dirty="0"/>
              <a:t>Exceptional Parent (EP)</a:t>
            </a:r>
          </a:p>
          <a:p>
            <a:pPr marL="414338" indent="-414338">
              <a:lnSpc>
                <a:spcPct val="100000"/>
              </a:lnSpc>
              <a:spcBef>
                <a:spcPts val="0"/>
              </a:spcBef>
              <a:buFont typeface="+mj-lt"/>
              <a:buAutoNum type="arabicPeriod"/>
            </a:pPr>
            <a:r>
              <a:rPr lang="en-US" sz="1800" dirty="0"/>
              <a:t>Global Down Syndrome Foundation </a:t>
            </a:r>
          </a:p>
          <a:p>
            <a:pPr marL="414338" indent="-414338">
              <a:lnSpc>
                <a:spcPct val="100000"/>
              </a:lnSpc>
              <a:spcBef>
                <a:spcPts val="0"/>
              </a:spcBef>
              <a:buFont typeface="+mj-lt"/>
              <a:buAutoNum type="arabicPeriod"/>
            </a:pPr>
            <a:r>
              <a:rPr lang="en-US" sz="1800" dirty="0"/>
              <a:t>Golisano Institute for Developmental Disability Nursing</a:t>
            </a:r>
          </a:p>
          <a:p>
            <a:pPr marL="414338" indent="-414338">
              <a:lnSpc>
                <a:spcPct val="100000"/>
              </a:lnSpc>
              <a:spcBef>
                <a:spcPts val="0"/>
              </a:spcBef>
              <a:buFont typeface="+mj-lt"/>
              <a:buAutoNum type="arabicPeriod"/>
            </a:pPr>
            <a:r>
              <a:rPr lang="en-US" sz="1800" dirty="0"/>
              <a:t>Illinois Council on Developmental Disabilities (ICDD)</a:t>
            </a:r>
          </a:p>
          <a:p>
            <a:pPr marL="414338" indent="-414338">
              <a:lnSpc>
                <a:spcPct val="100000"/>
              </a:lnSpc>
              <a:spcBef>
                <a:spcPts val="0"/>
              </a:spcBef>
              <a:buFont typeface="+mj-lt"/>
              <a:buAutoNum type="arabicPeriod"/>
            </a:pPr>
            <a:r>
              <a:rPr lang="en-US" sz="1800" dirty="0"/>
              <a:t>Midwest </a:t>
            </a:r>
            <a:r>
              <a:rPr lang="en-US" sz="1800" dirty="0" err="1"/>
              <a:t>Roybal</a:t>
            </a:r>
            <a:r>
              <a:rPr lang="en-US" sz="1800" dirty="0"/>
              <a:t> Center for Health Promotion and Translation</a:t>
            </a:r>
          </a:p>
          <a:p>
            <a:pPr marL="414338" indent="-414338">
              <a:lnSpc>
                <a:spcPct val="100000"/>
              </a:lnSpc>
              <a:spcBef>
                <a:spcPts val="0"/>
              </a:spcBef>
              <a:buFont typeface="+mj-lt"/>
              <a:buAutoNum type="arabicPeriod"/>
            </a:pPr>
            <a:r>
              <a:rPr lang="en-US" sz="1800" dirty="0"/>
              <a:t>National Alliance for Direct Support Professionals (NADSP)</a:t>
            </a:r>
          </a:p>
          <a:p>
            <a:pPr marL="414338" indent="-414338">
              <a:lnSpc>
                <a:spcPct val="100000"/>
              </a:lnSpc>
              <a:spcBef>
                <a:spcPts val="0"/>
              </a:spcBef>
              <a:buFont typeface="+mj-lt"/>
              <a:buAutoNum type="arabicPeriod"/>
            </a:pPr>
            <a:r>
              <a:rPr lang="en-US" sz="1800" dirty="0"/>
              <a:t>National Center on Health, Physical Activity and Disability (NCHPAD)</a:t>
            </a:r>
          </a:p>
          <a:p>
            <a:pPr marL="414338" indent="-414338">
              <a:lnSpc>
                <a:spcPct val="100000"/>
              </a:lnSpc>
              <a:spcBef>
                <a:spcPts val="0"/>
              </a:spcBef>
              <a:buFont typeface="+mj-lt"/>
              <a:buAutoNum type="arabicPeriod"/>
            </a:pPr>
            <a:r>
              <a:rPr lang="en-US" sz="1800" dirty="0"/>
              <a:t>National Association of Councils on Developmental Disabilities (NACDD)</a:t>
            </a:r>
          </a:p>
          <a:p>
            <a:pPr marL="414338" indent="-414338">
              <a:lnSpc>
                <a:spcPct val="100000"/>
              </a:lnSpc>
              <a:spcBef>
                <a:spcPts val="0"/>
              </a:spcBef>
              <a:buFont typeface="+mj-lt"/>
              <a:buAutoNum type="arabicPeriod"/>
            </a:pPr>
            <a:r>
              <a:rPr lang="en-US" sz="1800" dirty="0"/>
              <a:t>National Down Syndrome Congress (NDSC)</a:t>
            </a:r>
          </a:p>
          <a:p>
            <a:pPr marL="414338" indent="-414338">
              <a:lnSpc>
                <a:spcPct val="100000"/>
              </a:lnSpc>
              <a:spcBef>
                <a:spcPts val="0"/>
              </a:spcBef>
              <a:buFont typeface="+mj-lt"/>
              <a:buAutoNum type="arabicPeriod"/>
            </a:pPr>
            <a:r>
              <a:rPr lang="en-US" sz="1800" dirty="0"/>
              <a:t>National Down Syndrome Society (NDSS)</a:t>
            </a:r>
          </a:p>
          <a:p>
            <a:pPr marL="414338" indent="-414338">
              <a:lnSpc>
                <a:spcPct val="100000"/>
              </a:lnSpc>
              <a:spcBef>
                <a:spcPts val="0"/>
              </a:spcBef>
              <a:buFont typeface="+mj-lt"/>
              <a:buAutoNum type="arabicPeriod"/>
            </a:pPr>
            <a:r>
              <a:rPr lang="en-US" sz="1800" dirty="0"/>
              <a:t>National Task Group on Intellectual Disabilities and Dementia Practices </a:t>
            </a:r>
          </a:p>
          <a:p>
            <a:pPr marL="414338" indent="-414338">
              <a:lnSpc>
                <a:spcPct val="100000"/>
              </a:lnSpc>
              <a:spcBef>
                <a:spcPts val="0"/>
              </a:spcBef>
              <a:buFont typeface="+mj-lt"/>
              <a:buAutoNum type="arabicPeriod"/>
            </a:pPr>
            <a:r>
              <a:rPr lang="en-US" sz="1800" dirty="0"/>
              <a:t>Project SEARCH</a:t>
            </a:r>
          </a:p>
          <a:p>
            <a:pPr marL="414338" indent="-414338">
              <a:lnSpc>
                <a:spcPct val="100000"/>
              </a:lnSpc>
              <a:spcBef>
                <a:spcPts val="0"/>
              </a:spcBef>
              <a:buFont typeface="+mj-lt"/>
              <a:buAutoNum type="arabicPeriod"/>
            </a:pPr>
            <a:r>
              <a:rPr lang="en-US" sz="1800" dirty="0"/>
              <a:t>Special Olympics (SO)</a:t>
            </a:r>
          </a:p>
          <a:p>
            <a:pPr marL="414338" indent="-414338">
              <a:lnSpc>
                <a:spcPct val="100000"/>
              </a:lnSpc>
              <a:spcBef>
                <a:spcPts val="0"/>
              </a:spcBef>
              <a:buFont typeface="+mj-lt"/>
              <a:buAutoNum type="arabicPeriod"/>
            </a:pPr>
            <a:r>
              <a:rPr lang="en-US" sz="1800" dirty="0"/>
              <a:t>The ARC</a:t>
            </a:r>
          </a:p>
        </p:txBody>
      </p:sp>
      <p:sp>
        <p:nvSpPr>
          <p:cNvPr id="9" name="TextBox 8">
            <a:extLst>
              <a:ext uri="{FF2B5EF4-FFF2-40B4-BE49-F238E27FC236}">
                <a16:creationId xmlns:a16="http://schemas.microsoft.com/office/drawing/2014/main" id="{40B1287B-5057-6642-8839-F055959C5348}"/>
              </a:ext>
            </a:extLst>
          </p:cNvPr>
          <p:cNvSpPr txBox="1"/>
          <p:nvPr/>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spTree>
    <p:extLst>
      <p:ext uri="{BB962C8B-B14F-4D97-AF65-F5344CB8AC3E}">
        <p14:creationId xmlns:p14="http://schemas.microsoft.com/office/powerpoint/2010/main" val="258910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317D-A351-F647-8843-430CEB344828}"/>
              </a:ext>
            </a:extLst>
          </p:cNvPr>
          <p:cNvSpPr>
            <a:spLocks noGrp="1"/>
          </p:cNvSpPr>
          <p:nvPr>
            <p:ph type="title"/>
          </p:nvPr>
        </p:nvSpPr>
        <p:spPr>
          <a:xfrm>
            <a:off x="321733" y="365125"/>
            <a:ext cx="11032067" cy="1306443"/>
          </a:xfrm>
        </p:spPr>
        <p:txBody>
          <a:bodyPr>
            <a:normAutofit/>
          </a:bodyPr>
          <a:lstStyle/>
          <a:p>
            <a:r>
              <a:rPr lang="en-US" dirty="0"/>
              <a:t>HBI Community of Practice for People with IDD and </a:t>
            </a:r>
            <a:r>
              <a:rPr lang="en-US"/>
              <a:t>their Supports </a:t>
            </a:r>
            <a:endParaRPr lang="en-US" dirty="0"/>
          </a:p>
        </p:txBody>
      </p:sp>
      <p:sp>
        <p:nvSpPr>
          <p:cNvPr id="3" name="Content Placeholder 2">
            <a:extLst>
              <a:ext uri="{FF2B5EF4-FFF2-40B4-BE49-F238E27FC236}">
                <a16:creationId xmlns:a16="http://schemas.microsoft.com/office/drawing/2014/main" id="{87B39DF3-BEBF-1740-876B-003B5C0A64DF}"/>
              </a:ext>
            </a:extLst>
          </p:cNvPr>
          <p:cNvSpPr>
            <a:spLocks noGrp="1"/>
          </p:cNvSpPr>
          <p:nvPr>
            <p:ph idx="1"/>
          </p:nvPr>
        </p:nvSpPr>
        <p:spPr>
          <a:xfrm>
            <a:off x="477482" y="1671568"/>
            <a:ext cx="10515600" cy="5186432"/>
          </a:xfrm>
        </p:spPr>
        <p:txBody>
          <a:bodyPr>
            <a:noAutofit/>
          </a:bodyPr>
          <a:lstStyle/>
          <a:p>
            <a:pPr>
              <a:lnSpc>
                <a:spcPct val="100000"/>
              </a:lnSpc>
              <a:spcBef>
                <a:spcPts val="600"/>
              </a:spcBef>
              <a:spcAft>
                <a:spcPts val="600"/>
              </a:spcAft>
            </a:pPr>
            <a:r>
              <a:rPr lang="en-US" sz="2400" dirty="0"/>
              <a:t>Create “</a:t>
            </a:r>
            <a:r>
              <a:rPr lang="en-US" sz="2400" b="1" dirty="0"/>
              <a:t>one-stop space</a:t>
            </a:r>
            <a:r>
              <a:rPr lang="en-US" sz="2400" dirty="0"/>
              <a:t>”</a:t>
            </a:r>
          </a:p>
          <a:p>
            <a:pPr marL="981075" lvl="1" indent="-573088">
              <a:lnSpc>
                <a:spcPct val="100000"/>
              </a:lnSpc>
              <a:spcBef>
                <a:spcPts val="600"/>
              </a:spcBef>
              <a:spcAft>
                <a:spcPts val="600"/>
              </a:spcAft>
              <a:buFont typeface="+mj-lt"/>
              <a:buAutoNum type="arabicPeriod"/>
            </a:pPr>
            <a:r>
              <a:rPr lang="en-US" b="1" dirty="0"/>
              <a:t>Awareness of ADRDs </a:t>
            </a:r>
            <a:r>
              <a:rPr lang="en-US" dirty="0"/>
              <a:t>among PwIDD as a public health issue </a:t>
            </a:r>
          </a:p>
          <a:p>
            <a:pPr marL="981075" lvl="1" indent="-573088">
              <a:lnSpc>
                <a:spcPct val="100000"/>
              </a:lnSpc>
              <a:spcBef>
                <a:spcPts val="600"/>
              </a:spcBef>
              <a:spcAft>
                <a:spcPts val="600"/>
              </a:spcAft>
              <a:buFont typeface="+mj-lt"/>
              <a:buAutoNum type="arabicPeriod"/>
            </a:pPr>
            <a:r>
              <a:rPr lang="en-US" b="1" dirty="0"/>
              <a:t>Public health strategies </a:t>
            </a:r>
            <a:r>
              <a:rPr lang="en-US" dirty="0"/>
              <a:t>to improve the quality of life of PwIDD</a:t>
            </a:r>
          </a:p>
          <a:p>
            <a:pPr marL="981075" lvl="1" indent="-573088">
              <a:lnSpc>
                <a:spcPct val="100000"/>
              </a:lnSpc>
              <a:spcBef>
                <a:spcPts val="600"/>
              </a:spcBef>
              <a:spcAft>
                <a:spcPts val="600"/>
              </a:spcAft>
              <a:buFont typeface="+mj-lt"/>
              <a:buAutoNum type="arabicPeriod"/>
            </a:pPr>
            <a:r>
              <a:rPr lang="en-US" b="1" dirty="0"/>
              <a:t>Caregiver health and wellness </a:t>
            </a:r>
            <a:r>
              <a:rPr lang="en-US" dirty="0"/>
              <a:t>to optimize </a:t>
            </a:r>
            <a:br>
              <a:rPr lang="en-US" dirty="0"/>
            </a:br>
            <a:r>
              <a:rPr lang="en-US" dirty="0"/>
              <a:t>care for PwIDD with inclusive Healthy </a:t>
            </a:r>
            <a:br>
              <a:rPr lang="en-US" dirty="0"/>
            </a:br>
            <a:r>
              <a:rPr lang="en-US" dirty="0"/>
              <a:t>Brain resources and trainings</a:t>
            </a:r>
          </a:p>
          <a:p>
            <a:pPr>
              <a:lnSpc>
                <a:spcPct val="100000"/>
              </a:lnSpc>
              <a:spcBef>
                <a:spcPts val="600"/>
              </a:spcBef>
              <a:spcAft>
                <a:spcPts val="600"/>
              </a:spcAft>
            </a:pPr>
            <a:r>
              <a:rPr lang="en-US" sz="2400" dirty="0"/>
              <a:t>Improve </a:t>
            </a:r>
            <a:r>
              <a:rPr lang="en-US" sz="2400" b="1" dirty="0"/>
              <a:t>health equity </a:t>
            </a:r>
            <a:r>
              <a:rPr lang="en-US" sz="2400" dirty="0"/>
              <a:t>for people </a:t>
            </a:r>
            <a:br>
              <a:rPr lang="en-US" sz="2400" dirty="0"/>
            </a:br>
            <a:r>
              <a:rPr lang="en-US" sz="2400" dirty="0"/>
              <a:t>experiencing ADRDs</a:t>
            </a:r>
          </a:p>
          <a:p>
            <a:pPr>
              <a:lnSpc>
                <a:spcPct val="100000"/>
              </a:lnSpc>
              <a:spcBef>
                <a:spcPts val="600"/>
              </a:spcBef>
              <a:spcAft>
                <a:spcPts val="600"/>
              </a:spcAft>
            </a:pPr>
            <a:r>
              <a:rPr lang="en-US" sz="2400" dirty="0"/>
              <a:t>Enhance opportunities for PwIDD and</a:t>
            </a:r>
            <a:br>
              <a:rPr lang="en-US" sz="2400" dirty="0"/>
            </a:br>
            <a:r>
              <a:rPr lang="en-US" sz="2400" dirty="0"/>
              <a:t>supports to actively engage in </a:t>
            </a:r>
            <a:r>
              <a:rPr lang="en-US" sz="2400" b="1" dirty="0"/>
              <a:t>lifestyle </a:t>
            </a:r>
            <a:br>
              <a:rPr lang="en-US" sz="2400" b="1" dirty="0"/>
            </a:br>
            <a:r>
              <a:rPr lang="en-US" sz="2400" b="1" dirty="0"/>
              <a:t>goals, preferences, and options</a:t>
            </a:r>
            <a:endParaRPr lang="en-US" sz="2400" dirty="0"/>
          </a:p>
        </p:txBody>
      </p:sp>
      <p:sp>
        <p:nvSpPr>
          <p:cNvPr id="8" name="TextBox 7">
            <a:extLst>
              <a:ext uri="{FF2B5EF4-FFF2-40B4-BE49-F238E27FC236}">
                <a16:creationId xmlns:a16="http://schemas.microsoft.com/office/drawing/2014/main" id="{B38788C2-8F22-D148-8BC7-0B6EBE0C80BE}"/>
              </a:ext>
            </a:extLst>
          </p:cNvPr>
          <p:cNvSpPr txBox="1"/>
          <p:nvPr/>
        </p:nvSpPr>
        <p:spPr>
          <a:xfrm>
            <a:off x="8318375" y="50310"/>
            <a:ext cx="3339376" cy="307777"/>
          </a:xfrm>
          <a:prstGeom prst="rect">
            <a:avLst/>
          </a:prstGeom>
          <a:noFill/>
        </p:spPr>
        <p:txBody>
          <a:bodyPr wrap="none" rtlCol="0">
            <a:spAutoFit/>
          </a:bodyPr>
          <a:lstStyle/>
          <a:p>
            <a:r>
              <a:rPr lang="en-US" sz="1400" dirty="0">
                <a:solidFill>
                  <a:schemeClr val="bg1">
                    <a:lumMod val="50000"/>
                  </a:schemeClr>
                </a:solidFill>
                <a:latin typeface="Avenir Book" panose="02000503020000020003" pitchFamily="2" charset="0"/>
              </a:rPr>
              <a:t>Copyright 2021 HealthMatters Program</a:t>
            </a:r>
          </a:p>
        </p:txBody>
      </p:sp>
      <p:pic>
        <p:nvPicPr>
          <p:cNvPr id="6" name="Picture 2" descr="Road Map for State and Local Public Health | Alzheimer's Disease and Healthy  Aging | CDC">
            <a:extLst>
              <a:ext uri="{FF2B5EF4-FFF2-40B4-BE49-F238E27FC236}">
                <a16:creationId xmlns:a16="http://schemas.microsoft.com/office/drawing/2014/main" id="{017D2FE9-26E4-5F4F-82AF-DD6F780196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18375" y="3302000"/>
            <a:ext cx="2924999" cy="290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7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FFE-6DF0-40CD-9CA1-2418BA8CAD74}"/>
              </a:ext>
            </a:extLst>
          </p:cNvPr>
          <p:cNvSpPr>
            <a:spLocks noGrp="1"/>
          </p:cNvSpPr>
          <p:nvPr>
            <p:ph type="title"/>
          </p:nvPr>
        </p:nvSpPr>
        <p:spPr/>
        <p:txBody>
          <a:bodyPr>
            <a:normAutofit/>
          </a:bodyPr>
          <a:lstStyle/>
          <a:p>
            <a:r>
              <a:rPr lang="en-US" dirty="0"/>
              <a:t>Some notions about dementia and intellectual disability</a:t>
            </a:r>
          </a:p>
        </p:txBody>
      </p:sp>
      <p:sp>
        <p:nvSpPr>
          <p:cNvPr id="3" name="Text Placeholder 2">
            <a:extLst>
              <a:ext uri="{FF2B5EF4-FFF2-40B4-BE49-F238E27FC236}">
                <a16:creationId xmlns:a16="http://schemas.microsoft.com/office/drawing/2014/main" id="{D871566B-D3A6-46CB-8941-AF3157DDCD49}"/>
              </a:ext>
            </a:extLst>
          </p:cNvPr>
          <p:cNvSpPr>
            <a:spLocks noGrp="1"/>
          </p:cNvSpPr>
          <p:nvPr>
            <p:ph type="body" idx="1"/>
          </p:nvPr>
        </p:nvSpPr>
        <p:spPr>
          <a:xfrm>
            <a:off x="892097" y="4589463"/>
            <a:ext cx="10421899" cy="1500187"/>
          </a:xfrm>
        </p:spPr>
        <p:txBody>
          <a:bodyPr/>
          <a:lstStyle/>
          <a:p>
            <a:r>
              <a:rPr lang="en-US" dirty="0"/>
              <a:t>National Task Group on Intellectual Disabilities and Dementia Practices (NTG)</a:t>
            </a:r>
          </a:p>
          <a:p>
            <a:r>
              <a:rPr lang="en-US" dirty="0"/>
              <a:t>Matthew Janicki</a:t>
            </a:r>
          </a:p>
        </p:txBody>
      </p:sp>
    </p:spTree>
    <p:extLst>
      <p:ext uri="{BB962C8B-B14F-4D97-AF65-F5344CB8AC3E}">
        <p14:creationId xmlns:p14="http://schemas.microsoft.com/office/powerpoint/2010/main" val="23872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4C2A0E-4092-4DF9-BEC8-648360B95E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0006" y="4800332"/>
            <a:ext cx="3363601" cy="1733092"/>
          </a:xfrm>
          <a:prstGeom prst="rect">
            <a:avLst/>
          </a:prstGeom>
        </p:spPr>
      </p:pic>
      <p:sp>
        <p:nvSpPr>
          <p:cNvPr id="3" name="Content Placeholder 2">
            <a:extLst>
              <a:ext uri="{FF2B5EF4-FFF2-40B4-BE49-F238E27FC236}">
                <a16:creationId xmlns:a16="http://schemas.microsoft.com/office/drawing/2014/main" id="{6D794EC0-B8B8-4281-99D3-049D5CFD126B}"/>
              </a:ext>
            </a:extLst>
          </p:cNvPr>
          <p:cNvSpPr>
            <a:spLocks noGrp="1"/>
          </p:cNvSpPr>
          <p:nvPr>
            <p:ph idx="1"/>
          </p:nvPr>
        </p:nvSpPr>
        <p:spPr>
          <a:xfrm>
            <a:off x="382549" y="1690826"/>
            <a:ext cx="5973643" cy="2421912"/>
          </a:xfrm>
        </p:spPr>
        <p:txBody>
          <a:bodyPr>
            <a:normAutofit fontScale="85000" lnSpcReduction="10000"/>
          </a:bodyPr>
          <a:lstStyle/>
          <a:p>
            <a:pPr marL="0" indent="0">
              <a:lnSpc>
                <a:spcPct val="120000"/>
              </a:lnSpc>
              <a:buNone/>
            </a:pPr>
            <a:r>
              <a:rPr lang="en-US" sz="2400" dirty="0"/>
              <a:t>The National Task Group is a national non-profit organization with a charter to </a:t>
            </a:r>
            <a:r>
              <a:rPr lang="en-US" sz="2400" i="1" dirty="0"/>
              <a:t>‘</a:t>
            </a:r>
            <a:r>
              <a:rPr lang="en-US" sz="2400" i="1" dirty="0">
                <a:solidFill>
                  <a:srgbClr val="C00000"/>
                </a:solidFill>
              </a:rPr>
              <a:t>advocate, provide technical and clinical assistance, disseminate information, aid with research, and create and provide educational and technical matter related to dementia among adults with intellectual disability</a:t>
            </a:r>
            <a:r>
              <a:rPr lang="en-US" sz="2400" dirty="0"/>
              <a:t>’</a:t>
            </a:r>
            <a:endParaRPr lang="en-US" sz="3600" dirty="0"/>
          </a:p>
        </p:txBody>
      </p:sp>
      <p:pic>
        <p:nvPicPr>
          <p:cNvPr id="6" name="Picture 5">
            <a:extLst>
              <a:ext uri="{FF2B5EF4-FFF2-40B4-BE49-F238E27FC236}">
                <a16:creationId xmlns:a16="http://schemas.microsoft.com/office/drawing/2014/main" id="{FF40D2DE-B5B6-416A-92BE-758569469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9922" y="4330156"/>
            <a:ext cx="1776719" cy="218940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697ED71-8B1C-4F4E-940F-A4B056622068}"/>
              </a:ext>
            </a:extLst>
          </p:cNvPr>
          <p:cNvSpPr txBox="1"/>
          <p:nvPr/>
        </p:nvSpPr>
        <p:spPr>
          <a:xfrm>
            <a:off x="384715" y="3892673"/>
            <a:ext cx="5971478" cy="2462213"/>
          </a:xfrm>
          <a:prstGeom prst="rect">
            <a:avLst/>
          </a:prstGeom>
          <a:noFill/>
        </p:spPr>
        <p:txBody>
          <a:bodyPr wrap="square">
            <a:spAutoFit/>
          </a:bodyPr>
          <a:lstStyle/>
          <a:p>
            <a:pPr marL="285750" indent="-285750">
              <a:buFont typeface="Wingdings" panose="05000000000000000000" pitchFamily="2" charset="2"/>
              <a:buChar char="ü"/>
            </a:pPr>
            <a:r>
              <a:rPr lang="en-US" sz="1400" dirty="0"/>
              <a:t>We aid in </a:t>
            </a:r>
            <a:r>
              <a:rPr lang="en-US" sz="1400" b="1" dirty="0"/>
              <a:t>defining best practices </a:t>
            </a:r>
            <a:r>
              <a:rPr lang="en-US" sz="1400" dirty="0"/>
              <a:t>that can be used by agencies when delivering supports and services to adults with intellectual disability affected the various dementias</a:t>
            </a:r>
          </a:p>
          <a:p>
            <a:pPr marL="285750" indent="-285750">
              <a:buFont typeface="Wingdings" panose="05000000000000000000" pitchFamily="2" charset="2"/>
              <a:buChar char="ü"/>
            </a:pPr>
            <a:r>
              <a:rPr lang="en-US" sz="1400" dirty="0"/>
              <a:t>We developed ‘first-instance</a:t>
            </a:r>
            <a:r>
              <a:rPr lang="en-US" sz="1400" b="1" dirty="0"/>
              <a:t>’ early detection / screening</a:t>
            </a:r>
            <a:r>
              <a:rPr lang="en-US" sz="1400" dirty="0"/>
              <a:t> instrument and working on a treatment tracking instrument</a:t>
            </a:r>
          </a:p>
          <a:p>
            <a:pPr marL="285750" indent="-285750">
              <a:buFont typeface="Wingdings" panose="05000000000000000000" pitchFamily="2" charset="2"/>
              <a:buChar char="ü"/>
            </a:pPr>
            <a:r>
              <a:rPr lang="en-US" sz="1400" dirty="0"/>
              <a:t>We produce </a:t>
            </a:r>
            <a:r>
              <a:rPr lang="en-US" sz="1400" b="1" dirty="0"/>
              <a:t>educational materials </a:t>
            </a:r>
            <a:r>
              <a:rPr lang="en-US" sz="1400" dirty="0"/>
              <a:t>of use to families, people with ID, and providers of services</a:t>
            </a:r>
          </a:p>
          <a:p>
            <a:pPr marL="285750" indent="-285750">
              <a:buFont typeface="Wingdings" panose="05000000000000000000" pitchFamily="2" charset="2"/>
              <a:buChar char="ü"/>
            </a:pPr>
            <a:r>
              <a:rPr lang="en-US" sz="1400" dirty="0"/>
              <a:t>We engage in discussions on </a:t>
            </a:r>
            <a:r>
              <a:rPr lang="en-US" sz="1400" b="1" dirty="0"/>
              <a:t>public policy </a:t>
            </a:r>
            <a:r>
              <a:rPr lang="en-US" sz="1400" dirty="0"/>
              <a:t>with respect to dementia as it affects adults with intellectual disability</a:t>
            </a:r>
          </a:p>
          <a:p>
            <a:pPr marL="285750" indent="-285750">
              <a:buFont typeface="Wingdings" panose="05000000000000000000" pitchFamily="2" charset="2"/>
              <a:buChar char="ü"/>
            </a:pPr>
            <a:r>
              <a:rPr lang="en-US" sz="1400" dirty="0"/>
              <a:t>We </a:t>
            </a:r>
            <a:r>
              <a:rPr lang="en-US" sz="1400" b="1" dirty="0"/>
              <a:t>collaborate</a:t>
            </a:r>
            <a:r>
              <a:rPr lang="en-US" sz="1400" dirty="0"/>
              <a:t> with federal and national organizations on matters related to ID and dementia</a:t>
            </a:r>
          </a:p>
        </p:txBody>
      </p:sp>
      <p:pic>
        <p:nvPicPr>
          <p:cNvPr id="12" name="Picture 3">
            <a:extLst>
              <a:ext uri="{FF2B5EF4-FFF2-40B4-BE49-F238E27FC236}">
                <a16:creationId xmlns:a16="http://schemas.microsoft.com/office/drawing/2014/main" id="{63A0D3C7-75F2-4653-8A0B-9687F174BE3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1144165">
            <a:off x="10391109" y="1889994"/>
            <a:ext cx="1555049" cy="202357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6C191F6-76D6-4E94-AB95-6B56A01A4B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912727">
            <a:off x="6864093" y="1801602"/>
            <a:ext cx="1773104" cy="220035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224724F2-EA15-4B77-ABA3-C6E90ED60A15}"/>
              </a:ext>
            </a:extLst>
          </p:cNvPr>
          <p:cNvSpPr txBox="1"/>
          <p:nvPr/>
        </p:nvSpPr>
        <p:spPr>
          <a:xfrm>
            <a:off x="6743624" y="408898"/>
            <a:ext cx="4574657" cy="1077218"/>
          </a:xfrm>
          <a:prstGeom prst="rect">
            <a:avLst/>
          </a:prstGeom>
          <a:solidFill>
            <a:schemeClr val="accent5">
              <a:lumMod val="60000"/>
              <a:lumOff val="40000"/>
            </a:schemeClr>
          </a:solidFill>
          <a:ln>
            <a:solidFill>
              <a:schemeClr val="accent6">
                <a:lumMod val="50000"/>
              </a:schemeClr>
            </a:solidFill>
          </a:ln>
          <a:effectLst>
            <a:outerShdw blurRad="50800" dist="38100" dir="2700000" algn="tl" rotWithShape="0">
              <a:prstClr val="black">
                <a:alpha val="40000"/>
              </a:prstClr>
            </a:outerShdw>
          </a:effectLst>
        </p:spPr>
        <p:txBody>
          <a:bodyPr wrap="square">
            <a:spAutoFit/>
          </a:bodyPr>
          <a:lstStyle/>
          <a:p>
            <a:pPr algn="ctr"/>
            <a:r>
              <a:rPr lang="en-US" sz="1600" b="1" dirty="0"/>
              <a:t>National Alzheimer’s Project Act </a:t>
            </a:r>
          </a:p>
          <a:p>
            <a:r>
              <a:rPr lang="en-US" sz="1600" dirty="0"/>
              <a:t>● NAPA - signed into law in 2011</a:t>
            </a:r>
          </a:p>
          <a:p>
            <a:r>
              <a:rPr lang="en-US" sz="1600" dirty="0"/>
              <a:t>● </a:t>
            </a:r>
            <a:r>
              <a:rPr lang="en-US" sz="1600" i="1" dirty="0"/>
              <a:t>Required submission of an annual Alzheimer’s Plan to Congress – from 2012 to 2025</a:t>
            </a:r>
          </a:p>
        </p:txBody>
      </p:sp>
      <p:sp>
        <p:nvSpPr>
          <p:cNvPr id="18" name="TextBox 17">
            <a:extLst>
              <a:ext uri="{FF2B5EF4-FFF2-40B4-BE49-F238E27FC236}">
                <a16:creationId xmlns:a16="http://schemas.microsoft.com/office/drawing/2014/main" id="{B12C4D3D-D140-485E-B682-DD352A0C6E84}"/>
              </a:ext>
            </a:extLst>
          </p:cNvPr>
          <p:cNvSpPr txBox="1"/>
          <p:nvPr/>
        </p:nvSpPr>
        <p:spPr>
          <a:xfrm>
            <a:off x="2943803" y="1219090"/>
            <a:ext cx="1775743" cy="369332"/>
          </a:xfrm>
          <a:prstGeom prst="rect">
            <a:avLst/>
          </a:prstGeom>
          <a:noFill/>
        </p:spPr>
        <p:txBody>
          <a:bodyPr wrap="square" rtlCol="0">
            <a:spAutoFit/>
          </a:bodyPr>
          <a:lstStyle/>
          <a:p>
            <a:r>
              <a:rPr lang="en-US" dirty="0"/>
              <a:t>www.the-ntg.org</a:t>
            </a:r>
          </a:p>
        </p:txBody>
      </p:sp>
      <p:pic>
        <p:nvPicPr>
          <p:cNvPr id="2" name="Picture 1">
            <a:extLst>
              <a:ext uri="{FF2B5EF4-FFF2-40B4-BE49-F238E27FC236}">
                <a16:creationId xmlns:a16="http://schemas.microsoft.com/office/drawing/2014/main" id="{DD1A5167-AB66-46BE-88D0-999CE8F21C02}"/>
              </a:ext>
            </a:extLst>
          </p:cNvPr>
          <p:cNvPicPr>
            <a:picLocks noChangeAspect="1"/>
          </p:cNvPicPr>
          <p:nvPr/>
        </p:nvPicPr>
        <p:blipFill>
          <a:blip r:embed="rId7"/>
          <a:stretch>
            <a:fillRect/>
          </a:stretch>
        </p:blipFill>
        <p:spPr>
          <a:xfrm>
            <a:off x="476786" y="202034"/>
            <a:ext cx="2197324" cy="1400760"/>
          </a:xfrm>
          <a:prstGeom prst="rect">
            <a:avLst/>
          </a:prstGeom>
        </p:spPr>
      </p:pic>
      <p:pic>
        <p:nvPicPr>
          <p:cNvPr id="14" name="Picture 13">
            <a:extLst>
              <a:ext uri="{FF2B5EF4-FFF2-40B4-BE49-F238E27FC236}">
                <a16:creationId xmlns:a16="http://schemas.microsoft.com/office/drawing/2014/main" id="{A9B06EAB-2256-4E33-8BD4-D7D5001575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864505">
            <a:off x="8485128" y="2228120"/>
            <a:ext cx="1994121" cy="2401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29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34A4A1-38E5-461D-A40A-F29512E877ED}"/>
              </a:ext>
            </a:extLst>
          </p:cNvPr>
          <p:cNvSpPr/>
          <p:nvPr/>
        </p:nvSpPr>
        <p:spPr>
          <a:xfrm>
            <a:off x="5828376" y="2152185"/>
            <a:ext cx="5688993" cy="105704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0727125-4EDE-4C52-9BB6-7A24F338A50C}"/>
              </a:ext>
            </a:extLst>
          </p:cNvPr>
          <p:cNvSpPr>
            <a:spLocks noGrp="1"/>
          </p:cNvSpPr>
          <p:nvPr>
            <p:ph type="title"/>
          </p:nvPr>
        </p:nvSpPr>
        <p:spPr>
          <a:xfrm>
            <a:off x="656286" y="506727"/>
            <a:ext cx="3885141" cy="1526741"/>
          </a:xfrm>
        </p:spPr>
        <p:txBody>
          <a:bodyPr vert="horz" lIns="91440" tIns="45720" rIns="91440" bIns="45720" rtlCol="0">
            <a:normAutofit/>
          </a:bodyPr>
          <a:lstStyle/>
          <a:p>
            <a:pPr algn="r"/>
            <a:r>
              <a:rPr lang="en-US" sz="4000" dirty="0">
                <a:solidFill>
                  <a:schemeClr val="bg1"/>
                </a:solidFill>
              </a:rPr>
              <a:t>NTG resources and linkages</a:t>
            </a:r>
          </a:p>
        </p:txBody>
      </p:sp>
      <p:cxnSp>
        <p:nvCxnSpPr>
          <p:cNvPr id="23" name="Straight Connector 2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98D5C1B8-0D47-48A3-B323-0CF834B19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07" y="2771315"/>
            <a:ext cx="4948126" cy="3154433"/>
          </a:xfrm>
          <a:prstGeom prst="rect">
            <a:avLst/>
          </a:prstGeom>
        </p:spPr>
      </p:pic>
      <p:pic>
        <p:nvPicPr>
          <p:cNvPr id="7" name="Content Placeholder 6" descr="Text&#10;&#10;Description automatically generated">
            <a:extLst>
              <a:ext uri="{FF2B5EF4-FFF2-40B4-BE49-F238E27FC236}">
                <a16:creationId xmlns:a16="http://schemas.microsoft.com/office/drawing/2014/main" id="{6ECEF344-DCF6-4C31-B04C-A2F4512AED9A}"/>
              </a:ext>
            </a:extLst>
          </p:cNvPr>
          <p:cNvPicPr>
            <a:picLocks noChangeAspect="1"/>
          </p:cNvPicPr>
          <p:nvPr/>
        </p:nvPicPr>
        <p:blipFill>
          <a:blip r:embed="rId4"/>
          <a:stretch>
            <a:fillRect/>
          </a:stretch>
        </p:blipFill>
        <p:spPr>
          <a:xfrm>
            <a:off x="6096001" y="2419815"/>
            <a:ext cx="5092198" cy="4085254"/>
          </a:xfrm>
          <a:prstGeom prst="rect">
            <a:avLst/>
          </a:prstGeom>
        </p:spPr>
      </p:pic>
      <p:sp>
        <p:nvSpPr>
          <p:cNvPr id="2" name="TextBox 1">
            <a:extLst>
              <a:ext uri="{FF2B5EF4-FFF2-40B4-BE49-F238E27FC236}">
                <a16:creationId xmlns:a16="http://schemas.microsoft.com/office/drawing/2014/main" id="{4322D9AC-BCE8-4C52-AC43-A4FBA395E1A2}"/>
              </a:ext>
            </a:extLst>
          </p:cNvPr>
          <p:cNvSpPr txBox="1"/>
          <p:nvPr/>
        </p:nvSpPr>
        <p:spPr>
          <a:xfrm>
            <a:off x="8118086" y="1014765"/>
            <a:ext cx="3015954" cy="584775"/>
          </a:xfrm>
          <a:prstGeom prst="rect">
            <a:avLst/>
          </a:prstGeom>
          <a:noFill/>
        </p:spPr>
        <p:txBody>
          <a:bodyPr wrap="none" rtlCol="0">
            <a:spAutoFit/>
          </a:bodyPr>
          <a:lstStyle/>
          <a:p>
            <a:r>
              <a:rPr lang="en-US" sz="3200" dirty="0">
                <a:solidFill>
                  <a:schemeClr val="bg1"/>
                </a:solidFill>
              </a:rPr>
              <a:t>www.the-ntg.org</a:t>
            </a:r>
          </a:p>
        </p:txBody>
      </p:sp>
      <p:pic>
        <p:nvPicPr>
          <p:cNvPr id="5" name="Picture 4">
            <a:extLst>
              <a:ext uri="{FF2B5EF4-FFF2-40B4-BE49-F238E27FC236}">
                <a16:creationId xmlns:a16="http://schemas.microsoft.com/office/drawing/2014/main" id="{B9273584-B1B8-4C36-BD6C-DE5D4889FD0D}"/>
              </a:ext>
            </a:extLst>
          </p:cNvPr>
          <p:cNvPicPr>
            <a:picLocks noChangeAspect="1"/>
          </p:cNvPicPr>
          <p:nvPr/>
        </p:nvPicPr>
        <p:blipFill>
          <a:blip r:embed="rId5"/>
          <a:stretch>
            <a:fillRect/>
          </a:stretch>
        </p:blipFill>
        <p:spPr>
          <a:xfrm>
            <a:off x="10312294" y="2781984"/>
            <a:ext cx="2080981" cy="2435753"/>
          </a:xfrm>
          <a:prstGeom prst="rect">
            <a:avLst/>
          </a:prstGeom>
        </p:spPr>
      </p:pic>
    </p:spTree>
    <p:extLst>
      <p:ext uri="{BB962C8B-B14F-4D97-AF65-F5344CB8AC3E}">
        <p14:creationId xmlns:p14="http://schemas.microsoft.com/office/powerpoint/2010/main" val="399741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9E19-FE1B-43D8-8A9F-ABADEFFDF5C2}"/>
              </a:ext>
            </a:extLst>
          </p:cNvPr>
          <p:cNvSpPr>
            <a:spLocks noGrp="1"/>
          </p:cNvSpPr>
          <p:nvPr>
            <p:ph type="title"/>
          </p:nvPr>
        </p:nvSpPr>
        <p:spPr/>
        <p:txBody>
          <a:bodyPr/>
          <a:lstStyle/>
          <a:p>
            <a:r>
              <a:rPr lang="en-US" dirty="0"/>
              <a:t>What we will cover….</a:t>
            </a:r>
          </a:p>
        </p:txBody>
      </p:sp>
      <p:sp>
        <p:nvSpPr>
          <p:cNvPr id="3" name="Content Placeholder 2">
            <a:extLst>
              <a:ext uri="{FF2B5EF4-FFF2-40B4-BE49-F238E27FC236}">
                <a16:creationId xmlns:a16="http://schemas.microsoft.com/office/drawing/2014/main" id="{0C04ABFA-80AF-4F4C-A822-A453CBAB97F5}"/>
              </a:ext>
            </a:extLst>
          </p:cNvPr>
          <p:cNvSpPr>
            <a:spLocks noGrp="1"/>
          </p:cNvSpPr>
          <p:nvPr>
            <p:ph idx="1"/>
          </p:nvPr>
        </p:nvSpPr>
        <p:spPr/>
        <p:txBody>
          <a:bodyPr/>
          <a:lstStyle/>
          <a:p>
            <a:r>
              <a:rPr lang="en-US" dirty="0"/>
              <a:t>Why is dementia an issue among adults with intellectual and developmental disabilities</a:t>
            </a:r>
          </a:p>
          <a:p>
            <a:r>
              <a:rPr lang="en-US" dirty="0"/>
              <a:t>How do recent laws and court cases affect adults with intellectual and developmental disabilities</a:t>
            </a:r>
          </a:p>
          <a:p>
            <a:r>
              <a:rPr lang="en-US" dirty="0"/>
              <a:t>What are some of the factors related to assessment, care, and general functioning</a:t>
            </a:r>
          </a:p>
          <a:p>
            <a:r>
              <a:rPr lang="en-US" dirty="0"/>
              <a:t>What differs among systems that provide supports to people with intellectual and developmental disabilities</a:t>
            </a:r>
          </a:p>
          <a:p>
            <a:r>
              <a:rPr lang="en-US" dirty="0"/>
              <a:t>Are there variants to brain health and healthy brain practices?</a:t>
            </a:r>
          </a:p>
        </p:txBody>
      </p:sp>
    </p:spTree>
    <p:extLst>
      <p:ext uri="{BB962C8B-B14F-4D97-AF65-F5344CB8AC3E}">
        <p14:creationId xmlns:p14="http://schemas.microsoft.com/office/powerpoint/2010/main" val="231309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835B-9884-44D3-88C9-9849F2DAC947}"/>
              </a:ext>
            </a:extLst>
          </p:cNvPr>
          <p:cNvSpPr>
            <a:spLocks noGrp="1"/>
          </p:cNvSpPr>
          <p:nvPr>
            <p:ph type="title"/>
          </p:nvPr>
        </p:nvSpPr>
        <p:spPr>
          <a:xfrm>
            <a:off x="252663" y="1876926"/>
            <a:ext cx="4189445" cy="4103250"/>
          </a:xfrm>
        </p:spPr>
        <p:txBody>
          <a:bodyPr>
            <a:normAutofit/>
          </a:bodyPr>
          <a:lstStyle/>
          <a:p>
            <a:r>
              <a:rPr lang="en-US" sz="5400" b="1" dirty="0"/>
              <a:t>Activities of the NTG that relate to ‘brain health’</a:t>
            </a:r>
            <a:br>
              <a:rPr lang="en-US" sz="5400" b="1" dirty="0"/>
            </a:br>
            <a:endParaRPr lang="en-US" sz="5400" b="1" dirty="0"/>
          </a:p>
        </p:txBody>
      </p:sp>
      <p:sp>
        <p:nvSpPr>
          <p:cNvPr id="36" name="Content Placeholder 2">
            <a:extLst>
              <a:ext uri="{FF2B5EF4-FFF2-40B4-BE49-F238E27FC236}">
                <a16:creationId xmlns:a16="http://schemas.microsoft.com/office/drawing/2014/main" id="{5F802D1C-7E0B-41F1-B8F1-632A8277C00F}"/>
              </a:ext>
            </a:extLst>
          </p:cNvPr>
          <p:cNvSpPr>
            <a:spLocks noGrp="1"/>
          </p:cNvSpPr>
          <p:nvPr>
            <p:ph idx="1"/>
          </p:nvPr>
        </p:nvSpPr>
        <p:spPr>
          <a:xfrm>
            <a:off x="4295274" y="1720516"/>
            <a:ext cx="7748337" cy="5137483"/>
          </a:xfrm>
        </p:spPr>
        <p:txBody>
          <a:bodyPr anchor="ctr">
            <a:normAutofit/>
          </a:bodyPr>
          <a:lstStyle/>
          <a:p>
            <a:r>
              <a:rPr lang="en-US" sz="2200" dirty="0"/>
              <a:t>Collaboration with leading US Down syndrome associations and organizations in developing COVID-19 and ID informational materials</a:t>
            </a:r>
          </a:p>
          <a:p>
            <a:r>
              <a:rPr lang="en-US" sz="2200" dirty="0"/>
              <a:t>Studying impact of COVID-19 among providers</a:t>
            </a:r>
          </a:p>
          <a:p>
            <a:r>
              <a:rPr lang="en-US" sz="2200" dirty="0"/>
              <a:t>Creating resource guides for family caregivers … to improve care, health, and nutritional outcomes</a:t>
            </a:r>
          </a:p>
          <a:p>
            <a:r>
              <a:rPr lang="en-US" sz="2200" dirty="0"/>
              <a:t>Producing informational materials to enhance supports and services to affect lifestyle</a:t>
            </a:r>
          </a:p>
          <a:p>
            <a:r>
              <a:rPr lang="en-US" sz="2200" dirty="0"/>
              <a:t>Creating resources for families to better understand dementia and its impact</a:t>
            </a:r>
          </a:p>
          <a:p>
            <a:r>
              <a:rPr lang="en-US" sz="2200" dirty="0"/>
              <a:t>Offering trainings for agency personal on dementia</a:t>
            </a:r>
          </a:p>
          <a:p>
            <a:r>
              <a:rPr lang="en-US" sz="2200" dirty="0"/>
              <a:t>Being a partner in the Health Matters™ Program’s CDC grant on brain health</a:t>
            </a:r>
          </a:p>
        </p:txBody>
      </p:sp>
    </p:spTree>
    <p:extLst>
      <p:ext uri="{BB962C8B-B14F-4D97-AF65-F5344CB8AC3E}">
        <p14:creationId xmlns:p14="http://schemas.microsoft.com/office/powerpoint/2010/main" val="370746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A7379-4FCC-4D5F-9C93-7B80018FC9F3}"/>
              </a:ext>
            </a:extLst>
          </p:cNvPr>
          <p:cNvSpPr>
            <a:spLocks noGrp="1"/>
          </p:cNvSpPr>
          <p:nvPr>
            <p:ph type="title"/>
          </p:nvPr>
        </p:nvSpPr>
        <p:spPr>
          <a:xfrm>
            <a:off x="686834" y="1153572"/>
            <a:ext cx="3200400" cy="4461163"/>
          </a:xfrm>
        </p:spPr>
        <p:txBody>
          <a:bodyPr>
            <a:normAutofit/>
          </a:bodyPr>
          <a:lstStyle/>
          <a:p>
            <a:r>
              <a:rPr lang="en-US" b="1">
                <a:solidFill>
                  <a:srgbClr val="FFFFFF"/>
                </a:solidFill>
              </a:rPr>
              <a:t>What have we found that differentiates families and people with IDD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1C7DCD-F446-436B-8912-4F9B78D51EB2}"/>
              </a:ext>
            </a:extLst>
          </p:cNvPr>
          <p:cNvSpPr>
            <a:spLocks noGrp="1"/>
          </p:cNvSpPr>
          <p:nvPr>
            <p:ph idx="1"/>
          </p:nvPr>
        </p:nvSpPr>
        <p:spPr>
          <a:xfrm>
            <a:off x="4447308" y="591344"/>
            <a:ext cx="6906491" cy="5585619"/>
          </a:xfrm>
        </p:spPr>
        <p:txBody>
          <a:bodyPr anchor="ctr">
            <a:normAutofit/>
          </a:bodyPr>
          <a:lstStyle/>
          <a:p>
            <a:r>
              <a:rPr lang="en-US" sz="2200"/>
              <a:t>Families are ‘perpetual caregivers’ – proving home-based care from birth on</a:t>
            </a:r>
          </a:p>
          <a:p>
            <a:r>
              <a:rPr lang="en-US" sz="2200"/>
              <a:t>Families are ‘adaptors’ – they have learned how to care for their child, but are often challenged in later life with the onset of dementia</a:t>
            </a:r>
          </a:p>
          <a:p>
            <a:r>
              <a:rPr lang="en-US" sz="2200"/>
              <a:t>Onset of dementia is often earlier (DS – early 50s; ID – late 60s)</a:t>
            </a:r>
          </a:p>
          <a:p>
            <a:r>
              <a:rPr lang="en-US" sz="2200"/>
              <a:t>Assessment is a challenge due to ID and communication and variations in innate knowledge, and lack of experience by MDs</a:t>
            </a:r>
          </a:p>
          <a:p>
            <a:r>
              <a:rPr lang="en-US" sz="2200"/>
              <a:t>Care practices often similar, but ID system effectively uses a small group care model and supports for families</a:t>
            </a:r>
          </a:p>
          <a:p>
            <a:r>
              <a:rPr lang="en-US" sz="2200"/>
              <a:t>State IDD agencies support older age care and dementia related services</a:t>
            </a:r>
          </a:p>
        </p:txBody>
      </p:sp>
    </p:spTree>
    <p:extLst>
      <p:ext uri="{BB962C8B-B14F-4D97-AF65-F5344CB8AC3E}">
        <p14:creationId xmlns:p14="http://schemas.microsoft.com/office/powerpoint/2010/main" val="335648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828800"/>
            <a:ext cx="8229600" cy="4267200"/>
          </a:xfrm>
        </p:spPr>
        <p:txBody>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p:cNvSpPr>
            <a:spLocks noGrp="1"/>
          </p:cNvSpPr>
          <p:nvPr>
            <p:ph type="title"/>
          </p:nvPr>
        </p:nvSpPr>
        <p:spPr>
          <a:xfrm>
            <a:off x="1905000" y="304800"/>
            <a:ext cx="8229600" cy="990600"/>
          </a:xfrm>
        </p:spPr>
        <p:txBody>
          <a:bodyPr>
            <a:normAutofit fontScale="90000"/>
          </a:bodyPr>
          <a:lstStyle/>
          <a:p>
            <a:r>
              <a:rPr lang="en-US" sz="2700" dirty="0">
                <a:solidFill>
                  <a:srgbClr val="002060"/>
                </a:solidFill>
              </a:rPr>
              <a:t>ID &amp; Dementia Support-staging Model (Helping carers)</a:t>
            </a:r>
            <a:br>
              <a:rPr lang="en-US" dirty="0">
                <a:solidFill>
                  <a:srgbClr val="002060"/>
                </a:solidFill>
              </a:rPr>
            </a:br>
            <a:r>
              <a:rPr lang="en-US" dirty="0">
                <a:solidFill>
                  <a:srgbClr val="002060"/>
                </a:solidFill>
              </a:rPr>
              <a:t>Influence of carer staging – 4 phases</a:t>
            </a:r>
          </a:p>
        </p:txBody>
      </p:sp>
      <p:graphicFrame>
        <p:nvGraphicFramePr>
          <p:cNvPr id="5" name="Diagram 4"/>
          <p:cNvGraphicFramePr/>
          <p:nvPr/>
        </p:nvGraphicFramePr>
        <p:xfrm>
          <a:off x="2423592" y="1524000"/>
          <a:ext cx="6720408"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50062" y="1600200"/>
            <a:ext cx="426124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Calibri"/>
                <a:ea typeface="+mn-ea"/>
                <a:cs typeface="+mn-cs"/>
              </a:rPr>
              <a:t>Validation of cause </a:t>
            </a:r>
            <a:r>
              <a:rPr kumimoji="0" lang="en-US" sz="2600" b="0" i="0" u="none" strike="noStrike" kern="1200" cap="none" spc="0" normalizeH="0" baseline="0" noProof="0" dirty="0">
                <a:ln>
                  <a:noFill/>
                </a:ln>
                <a:solidFill>
                  <a:prstClr val="black"/>
                </a:solidFill>
                <a:effectLst/>
                <a:uLnTx/>
                <a:uFillTx/>
                <a:latin typeface="Calibri"/>
                <a:ea typeface="+mn-ea"/>
                <a:cs typeface="+mn-cs"/>
              </a:rPr>
              <a:t>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change in function</a:t>
            </a:r>
          </a:p>
        </p:txBody>
      </p:sp>
      <p:sp>
        <p:nvSpPr>
          <p:cNvPr id="8" name="TextBox 7"/>
          <p:cNvSpPr txBox="1"/>
          <p:nvPr/>
        </p:nvSpPr>
        <p:spPr>
          <a:xfrm>
            <a:off x="7331366" y="2710190"/>
            <a:ext cx="417993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Accepting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Calibri"/>
                <a:ea typeface="+mn-ea"/>
                <a:cs typeface="+mn-cs"/>
              </a:rPr>
              <a:t>considering options</a:t>
            </a:r>
          </a:p>
        </p:txBody>
      </p:sp>
      <p:cxnSp>
        <p:nvCxnSpPr>
          <p:cNvPr id="18" name="Straight Connector 17"/>
          <p:cNvCxnSpPr/>
          <p:nvPr/>
        </p:nvCxnSpPr>
        <p:spPr>
          <a:xfrm>
            <a:off x="7250062" y="2590800"/>
            <a:ext cx="296073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31366" y="3886200"/>
            <a:ext cx="417993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Calibri"/>
                <a:ea typeface="+mn-ea"/>
                <a:cs typeface="+mn-cs"/>
              </a:rPr>
              <a:t>Managing</a:t>
            </a:r>
            <a:r>
              <a:rPr kumimoji="0" lang="en-US" sz="2600" b="0" i="0" u="none" strike="noStrike" kern="1200" cap="none" spc="0" normalizeH="0" baseline="0" noProof="0" dirty="0">
                <a:ln>
                  <a:noFill/>
                </a:ln>
                <a:solidFill>
                  <a:prstClr val="black"/>
                </a:solidFill>
                <a:effectLst/>
                <a:uLnTx/>
                <a:uFillTx/>
                <a:latin typeface="Calibri"/>
                <a:ea typeface="+mn-ea"/>
                <a:cs typeface="+mn-cs"/>
              </a:rPr>
              <a:t> the issue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symptom</a:t>
            </a:r>
          </a:p>
        </p:txBody>
      </p:sp>
      <p:cxnSp>
        <p:nvCxnSpPr>
          <p:cNvPr id="21" name="Straight Connector 20"/>
          <p:cNvCxnSpPr/>
          <p:nvPr/>
        </p:nvCxnSpPr>
        <p:spPr>
          <a:xfrm>
            <a:off x="7393309" y="3733800"/>
            <a:ext cx="296073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10584" y="4778752"/>
            <a:ext cx="296073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89804" y="4982739"/>
            <a:ext cx="422150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Calibri"/>
                <a:ea typeface="+mn-ea"/>
                <a:cs typeface="+mn-cs"/>
              </a:rPr>
              <a:t>Resolution</a:t>
            </a:r>
            <a:r>
              <a:rPr kumimoji="0" lang="en-US" sz="2600" b="0" i="0" u="none" strike="noStrike" kern="1200" cap="none" spc="0" normalizeH="0" baseline="0" noProof="0" dirty="0">
                <a:ln>
                  <a:noFill/>
                </a:ln>
                <a:solidFill>
                  <a:prstClr val="black"/>
                </a:solidFill>
                <a:effectLst/>
                <a:uLnTx/>
                <a:uFillTx/>
                <a:latin typeface="Calibri"/>
                <a:ea typeface="+mn-ea"/>
                <a:cs typeface="+mn-cs"/>
              </a:rPr>
              <a:t>, relief, redefining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next steps </a:t>
            </a:r>
          </a:p>
        </p:txBody>
      </p:sp>
      <p:sp>
        <p:nvSpPr>
          <p:cNvPr id="6" name="Footer Placeholder 5"/>
          <p:cNvSpPr>
            <a:spLocks noGrp="1"/>
          </p:cNvSpPr>
          <p:nvPr>
            <p:ph type="ftr" sz="quarter" idx="16"/>
          </p:nvPr>
        </p:nvSpPr>
        <p:spPr>
          <a:xfrm>
            <a:off x="191344" y="6381328"/>
            <a:ext cx="9433048" cy="347849"/>
          </a:xfrm>
          <a:prstGeom prst="rect">
            <a:avLst/>
          </a:prstGeom>
        </p:spPr>
        <p:txBody>
          <a:bodyPr vert="horz" anchor="ctr" anchorCtr="0"/>
          <a:lstStyle>
            <a:defPPr>
              <a:defRPr lang="en-US"/>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1F497D"/>
                </a:solidFill>
                <a:effectLst/>
                <a:uLnTx/>
                <a:uFillTx/>
                <a:latin typeface="Calibri"/>
                <a:ea typeface="+mn-ea"/>
                <a:cs typeface="+mn-cs"/>
              </a:rPr>
              <a:t>Jokinen, N., Gomiero, T., Watchman, K., Janicki, M.P., Hogan, M., Larsen, F., Berankova, A., Santos, F.H., Service, K., &amp; Crowe, J. (2018). Perspectives on family caregiving of people aging with intellectual disability affected by dementia: Commentary from the International Summit on Intellectual Disability and Dementia. Journal of Gerontological Social Work, 61(4), 411-431.  DOI: 10.1080/01634372.2018.1454563.)</a:t>
            </a: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D1EB4811-B56F-404C-9EF2-A3BA498F54B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097934">
            <a:off x="401852" y="653061"/>
            <a:ext cx="1499494" cy="2122877"/>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933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98423805"/>
              </p:ext>
            </p:extLst>
          </p:nvPr>
        </p:nvGraphicFramePr>
        <p:xfrm>
          <a:off x="326573" y="65310"/>
          <a:ext cx="11549742" cy="6739948"/>
        </p:xfrm>
        <a:graphic>
          <a:graphicData uri="http://schemas.openxmlformats.org/drawingml/2006/table">
            <a:tbl>
              <a:tblPr firstRow="1" bandRow="1">
                <a:effectLst>
                  <a:innerShdw blurRad="114300">
                    <a:prstClr val="black"/>
                  </a:innerShdw>
                </a:effectLst>
                <a:tableStyleId>{5C22544A-7EE6-4342-B048-85BDC9FD1C3A}</a:tableStyleId>
              </a:tblPr>
              <a:tblGrid>
                <a:gridCol w="2536370">
                  <a:extLst>
                    <a:ext uri="{9D8B030D-6E8A-4147-A177-3AD203B41FA5}">
                      <a16:colId xmlns:a16="http://schemas.microsoft.com/office/drawing/2014/main" val="20000"/>
                    </a:ext>
                  </a:extLst>
                </a:gridCol>
                <a:gridCol w="9013372">
                  <a:extLst>
                    <a:ext uri="{9D8B030D-6E8A-4147-A177-3AD203B41FA5}">
                      <a16:colId xmlns:a16="http://schemas.microsoft.com/office/drawing/2014/main" val="20001"/>
                    </a:ext>
                  </a:extLst>
                </a:gridCol>
              </a:tblGrid>
              <a:tr h="615698">
                <a:tc gridSpan="2">
                  <a:txBody>
                    <a:bodyPr/>
                    <a:lstStyle/>
                    <a:p>
                      <a:pPr algn="ctr"/>
                      <a:r>
                        <a:rPr lang="en-US" sz="2800" b="1" i="1" baseline="0">
                          <a:solidFill>
                            <a:srgbClr val="FFFF00"/>
                          </a:solidFill>
                          <a:latin typeface="+mn-lt"/>
                        </a:rPr>
                        <a:t>Impact and changes…  ID and dementia</a:t>
                      </a:r>
                      <a:endParaRPr lang="en-US" sz="2800" b="1" i="1" baseline="30000" dirty="0">
                        <a:solidFill>
                          <a:srgbClr val="FFFF00"/>
                        </a:solidFill>
                        <a:latin typeface="+mn-lt"/>
                      </a:endParaRPr>
                    </a:p>
                  </a:txBody>
                  <a:tcPr marL="51435" marR="51435" marT="25718" marB="25718"/>
                </a:tc>
                <a:tc hMerge="1">
                  <a:txBody>
                    <a:bodyPr/>
                    <a:lstStyle/>
                    <a:p>
                      <a:pPr marL="285750" indent="-285750">
                        <a:buFont typeface="Wingdings" panose="05000000000000000000" pitchFamily="2" charset="2"/>
                        <a:buChar char="Ø"/>
                      </a:pPr>
                      <a:endParaRPr lang="en-US" sz="200" dirty="0"/>
                    </a:p>
                  </a:txBody>
                  <a:tcPr/>
                </a:tc>
                <a:extLst>
                  <a:ext uri="{0D108BD9-81ED-4DB2-BD59-A6C34878D82A}">
                    <a16:rowId xmlns:a16="http://schemas.microsoft.com/office/drawing/2014/main" val="10000"/>
                  </a:ext>
                </a:extLst>
              </a:tr>
              <a:tr h="1079485">
                <a:tc>
                  <a:txBody>
                    <a:bodyPr/>
                    <a:lstStyle/>
                    <a:p>
                      <a:r>
                        <a:rPr lang="en-US" sz="1800" b="1"/>
                        <a:t>Rate of occurrence</a:t>
                      </a:r>
                      <a:r>
                        <a:rPr lang="en-US" sz="1050" b="0" i="1" baseline="30000"/>
                        <a:t>1</a:t>
                      </a:r>
                      <a:r>
                        <a:rPr lang="en-US" sz="1050" i="1" baseline="30000"/>
                        <a:t>,3,5,8,14</a:t>
                      </a:r>
                      <a:endParaRPr lang="en-US" sz="1050" i="1" baseline="30000" dirty="0"/>
                    </a:p>
                  </a:txBody>
                  <a:tcPr marL="51435" marR="51435" marT="25718" marB="25718"/>
                </a:tc>
                <a:tc>
                  <a:txBody>
                    <a:bodyPr/>
                    <a:lstStyle/>
                    <a:p>
                      <a:pPr marL="285750" indent="-285750">
                        <a:buFont typeface="Wingdings" panose="05000000000000000000" pitchFamily="2" charset="2"/>
                        <a:buChar char="Ø"/>
                      </a:pPr>
                      <a:r>
                        <a:rPr lang="en-US" sz="1800"/>
                        <a:t>Age-cohort percent for adults with intellectual disability (ID) is same as in general population (~5-6% over 60)</a:t>
                      </a:r>
                    </a:p>
                    <a:p>
                      <a:pPr marL="285750" indent="-285750">
                        <a:buFont typeface="Wingdings" panose="05000000000000000000" pitchFamily="2" charset="2"/>
                        <a:buChar char="Ø"/>
                      </a:pPr>
                      <a:r>
                        <a:rPr lang="en-US" sz="1800"/>
                        <a:t>Much higher prevalence (60% &gt;age 60)</a:t>
                      </a:r>
                      <a:r>
                        <a:rPr lang="en-US" sz="1800" baseline="0"/>
                        <a:t> and</a:t>
                      </a:r>
                      <a:r>
                        <a:rPr lang="en-US" sz="1800"/>
                        <a:t> neuropathology indicative of AD in most adults with Down syndrome (DS)</a:t>
                      </a:r>
                      <a:endParaRPr lang="en-US" sz="1800" dirty="0"/>
                    </a:p>
                  </a:txBody>
                  <a:tcPr marL="51435" marR="51435" marT="25718" marB="25718"/>
                </a:tc>
                <a:extLst>
                  <a:ext uri="{0D108BD9-81ED-4DB2-BD59-A6C34878D82A}">
                    <a16:rowId xmlns:a16="http://schemas.microsoft.com/office/drawing/2014/main" val="10001"/>
                  </a:ext>
                </a:extLst>
              </a:tr>
              <a:tr h="566780">
                <a:tc>
                  <a:txBody>
                    <a:bodyPr/>
                    <a:lstStyle/>
                    <a:p>
                      <a:r>
                        <a:rPr lang="en-US" sz="1800" b="1"/>
                        <a:t>Dementia</a:t>
                      </a:r>
                      <a:r>
                        <a:rPr lang="en-US" sz="1800" b="1" baseline="0"/>
                        <a:t> t</a:t>
                      </a:r>
                      <a:r>
                        <a:rPr lang="en-US" sz="1800" b="1"/>
                        <a:t>ype</a:t>
                      </a:r>
                      <a:r>
                        <a:rPr lang="en-US" sz="1050" i="1" baseline="30000"/>
                        <a:t>2,9</a:t>
                      </a:r>
                      <a:endParaRPr lang="en-US" sz="1050" i="1" baseline="30000" dirty="0"/>
                    </a:p>
                  </a:txBody>
                  <a:tcPr marL="51435" marR="51435" marT="25718" marB="25718"/>
                </a:tc>
                <a:tc>
                  <a:txBody>
                    <a:bodyPr/>
                    <a:lstStyle/>
                    <a:p>
                      <a:pPr marL="285750" indent="-285750">
                        <a:buFont typeface="Wingdings" panose="05000000000000000000" pitchFamily="2" charset="2"/>
                        <a:buChar char="Ø"/>
                      </a:pPr>
                      <a:r>
                        <a:rPr lang="en-US" sz="1800" dirty="0"/>
                        <a:t>Generally, dementia of the Alzheimer’s type is prevalent in DS</a:t>
                      </a:r>
                    </a:p>
                    <a:p>
                      <a:pPr marL="285750" indent="-285750">
                        <a:buFont typeface="Wingdings" panose="05000000000000000000" pitchFamily="2" charset="2"/>
                        <a:buChar char="Ø"/>
                      </a:pPr>
                      <a:r>
                        <a:rPr lang="en-US" sz="1800" dirty="0"/>
                        <a:t>Similar</a:t>
                      </a:r>
                      <a:r>
                        <a:rPr lang="en-US" sz="1800" baseline="0" dirty="0"/>
                        <a:t> range </a:t>
                      </a:r>
                      <a:r>
                        <a:rPr lang="en-US" sz="1800" dirty="0"/>
                        <a:t>of dementias</a:t>
                      </a:r>
                      <a:r>
                        <a:rPr lang="en-US" sz="1800" baseline="0" dirty="0"/>
                        <a:t> found in </a:t>
                      </a:r>
                      <a:r>
                        <a:rPr lang="en-US" sz="1800" baseline="0"/>
                        <a:t>other ID</a:t>
                      </a:r>
                      <a:r>
                        <a:rPr lang="en-US" sz="1800"/>
                        <a:t> </a:t>
                      </a:r>
                      <a:r>
                        <a:rPr lang="en-US" sz="1800" dirty="0"/>
                        <a:t>as in other people</a:t>
                      </a:r>
                    </a:p>
                  </a:txBody>
                  <a:tcPr marL="51435" marR="51435" marT="25718" marB="25718"/>
                </a:tc>
                <a:extLst>
                  <a:ext uri="{0D108BD9-81ED-4DB2-BD59-A6C34878D82A}">
                    <a16:rowId xmlns:a16="http://schemas.microsoft.com/office/drawing/2014/main" val="10002"/>
                  </a:ext>
                </a:extLst>
              </a:tr>
              <a:tr h="342472">
                <a:tc>
                  <a:txBody>
                    <a:bodyPr/>
                    <a:lstStyle/>
                    <a:p>
                      <a:r>
                        <a:rPr lang="en-US" sz="1800" b="1" i="0" baseline="0"/>
                        <a:t>Risk</a:t>
                      </a:r>
                      <a:r>
                        <a:rPr lang="en-US" sz="1050" b="0" i="1" baseline="30000"/>
                        <a:t>15</a:t>
                      </a:r>
                      <a:endParaRPr lang="en-US" sz="1050" b="0" i="1" baseline="30000" dirty="0"/>
                    </a:p>
                  </a:txBody>
                  <a:tcPr marL="51435" marR="51435" marT="25718" marB="25718"/>
                </a:tc>
                <a:tc>
                  <a:txBody>
                    <a:bodyPr/>
                    <a:lstStyle/>
                    <a:p>
                      <a:pPr marL="285750" indent="-285750">
                        <a:buFont typeface="Wingdings" panose="05000000000000000000" pitchFamily="2" charset="2"/>
                        <a:buChar char="Ø"/>
                      </a:pPr>
                      <a:r>
                        <a:rPr lang="en-US" sz="1800" dirty="0"/>
                        <a:t>DS and head</a:t>
                      </a:r>
                      <a:r>
                        <a:rPr lang="en-US" sz="1800" baseline="0" dirty="0"/>
                        <a:t> trauma are s</a:t>
                      </a:r>
                      <a:r>
                        <a:rPr lang="en-US" sz="1800" dirty="0"/>
                        <a:t>ignificant</a:t>
                      </a:r>
                      <a:r>
                        <a:rPr lang="en-US" sz="1800" baseline="0" dirty="0"/>
                        <a:t> risk factors in ID</a:t>
                      </a:r>
                    </a:p>
                  </a:txBody>
                  <a:tcPr marL="51435" marR="51435" marT="25718" marB="25718"/>
                </a:tc>
                <a:extLst>
                  <a:ext uri="{0D108BD9-81ED-4DB2-BD59-A6C34878D82A}">
                    <a16:rowId xmlns:a16="http://schemas.microsoft.com/office/drawing/2014/main" val="10003"/>
                  </a:ext>
                </a:extLst>
              </a:tr>
              <a:tr h="566780">
                <a:tc>
                  <a:txBody>
                    <a:bodyPr/>
                    <a:lstStyle/>
                    <a:p>
                      <a:r>
                        <a:rPr lang="en-US" sz="1800" b="1"/>
                        <a:t>Onset</a:t>
                      </a:r>
                      <a:r>
                        <a:rPr lang="en-US" sz="1050" b="0" i="1" baseline="30000"/>
                        <a:t>1</a:t>
                      </a:r>
                      <a:r>
                        <a:rPr lang="en-US" sz="1050" i="1" baseline="30000"/>
                        <a:t>,2,3,10</a:t>
                      </a:r>
                      <a:endParaRPr lang="en-US" sz="1050" i="1" baseline="30000" dirty="0"/>
                    </a:p>
                  </a:txBody>
                  <a:tcPr marL="51435" marR="51435" marT="25718" marB="25718"/>
                </a:tc>
                <a:tc>
                  <a:txBody>
                    <a:bodyPr/>
                    <a:lstStyle/>
                    <a:p>
                      <a:pPr marL="285750" indent="-285750">
                        <a:buFont typeface="Wingdings" panose="05000000000000000000" pitchFamily="2" charset="2"/>
                        <a:buChar char="Ø"/>
                      </a:pPr>
                      <a:r>
                        <a:rPr lang="en-US" sz="1800"/>
                        <a:t>Average onset age in early 50s for DS – late 60s for others</a:t>
                      </a:r>
                    </a:p>
                    <a:p>
                      <a:pPr marL="285750" indent="-285750">
                        <a:buFont typeface="Wingdings" panose="05000000000000000000" pitchFamily="2" charset="2"/>
                        <a:buChar char="Ø"/>
                      </a:pPr>
                      <a:r>
                        <a:rPr lang="en-US" sz="1800"/>
                        <a:t>Most DAT diagnosed within 3 years of “onset” in adults with DS</a:t>
                      </a:r>
                      <a:endParaRPr lang="en-US" sz="1800" dirty="0"/>
                    </a:p>
                  </a:txBody>
                  <a:tcPr marL="51435" marR="51435" marT="25718" marB="25718"/>
                </a:tc>
                <a:extLst>
                  <a:ext uri="{0D108BD9-81ED-4DB2-BD59-A6C34878D82A}">
                    <a16:rowId xmlns:a16="http://schemas.microsoft.com/office/drawing/2014/main" val="10004"/>
                  </a:ext>
                </a:extLst>
              </a:tr>
              <a:tr h="1166553">
                <a:tc>
                  <a:txBody>
                    <a:bodyPr/>
                    <a:lstStyle/>
                    <a:p>
                      <a:r>
                        <a:rPr lang="en-US" sz="1800" b="1" i="0" baseline="0"/>
                        <a:t>Behavioral changes</a:t>
                      </a:r>
                      <a:r>
                        <a:rPr lang="en-US" sz="1050" i="1" baseline="30000"/>
                        <a:t>2,3,6,11,12,13</a:t>
                      </a:r>
                      <a:endParaRPr lang="en-US" sz="1050" i="1" baseline="30000" dirty="0"/>
                    </a:p>
                  </a:txBody>
                  <a:tcPr marL="51435" marR="51435" marT="25718" marB="25718"/>
                </a:tc>
                <a:tc>
                  <a:txBody>
                    <a:bodyPr/>
                    <a:lstStyle/>
                    <a:p>
                      <a:pPr marL="285750" indent="-285750">
                        <a:buFont typeface="Wingdings" panose="05000000000000000000" pitchFamily="2" charset="2"/>
                        <a:buChar char="Ø"/>
                      </a:pPr>
                      <a:r>
                        <a:rPr lang="en-US" sz="1800"/>
                        <a:t>In DS - early change</a:t>
                      </a:r>
                      <a:r>
                        <a:rPr lang="en-US" sz="1800" baseline="0"/>
                        <a:t> in </a:t>
                      </a:r>
                      <a:r>
                        <a:rPr lang="en-US" sz="1800"/>
                        <a:t>personality more evident </a:t>
                      </a:r>
                    </a:p>
                    <a:p>
                      <a:pPr marL="285750" indent="-285750">
                        <a:buFont typeface="Wingdings" panose="05000000000000000000" pitchFamily="2" charset="2"/>
                        <a:buChar char="Ø"/>
                      </a:pPr>
                      <a:r>
                        <a:rPr lang="en-US" sz="1800"/>
                        <a:t>In other</a:t>
                      </a:r>
                      <a:r>
                        <a:rPr lang="en-US" sz="1800" baseline="0"/>
                        <a:t> ID - </a:t>
                      </a:r>
                      <a:r>
                        <a:rPr lang="en-US" sz="1800"/>
                        <a:t>initial memory loss more</a:t>
                      </a:r>
                      <a:r>
                        <a:rPr lang="en-US" sz="1800" baseline="0"/>
                        <a:t> evident</a:t>
                      </a:r>
                      <a:endParaRPr lang="en-US" sz="1800"/>
                    </a:p>
                    <a:p>
                      <a:pPr marL="285750" indent="-285750">
                        <a:buFont typeface="Wingdings" panose="05000000000000000000" pitchFamily="2" charset="2"/>
                        <a:buChar char="Ø"/>
                      </a:pPr>
                      <a:r>
                        <a:rPr lang="en-US" sz="1800"/>
                        <a:t>Notable</a:t>
                      </a:r>
                      <a:r>
                        <a:rPr lang="en-US" sz="1800" baseline="0"/>
                        <a:t> </a:t>
                      </a:r>
                      <a:r>
                        <a:rPr lang="en-US" sz="1800"/>
                        <a:t>changes</a:t>
                      </a:r>
                      <a:r>
                        <a:rPr lang="en-US" sz="1800" baseline="0"/>
                        <a:t> in behavior - apathy</a:t>
                      </a:r>
                      <a:r>
                        <a:rPr lang="en-US" sz="1800"/>
                        <a:t>, sleep disturbance, agitation, incontinence, uncooperativeness, irritability, aggressiveness</a:t>
                      </a:r>
                      <a:endParaRPr lang="en-US" sz="1800" dirty="0"/>
                    </a:p>
                  </a:txBody>
                  <a:tcPr marL="51435" marR="51435" marT="25718" marB="25718"/>
                </a:tc>
                <a:extLst>
                  <a:ext uri="{0D108BD9-81ED-4DB2-BD59-A6C34878D82A}">
                    <a16:rowId xmlns:a16="http://schemas.microsoft.com/office/drawing/2014/main" val="10005"/>
                  </a:ext>
                </a:extLst>
              </a:tr>
              <a:tr h="913805">
                <a:tc>
                  <a:txBody>
                    <a:bodyPr/>
                    <a:lstStyle/>
                    <a:p>
                      <a:r>
                        <a:rPr lang="en-US" sz="1800" b="1" i="0" baseline="0"/>
                        <a:t>Neurological</a:t>
                      </a:r>
                      <a:r>
                        <a:rPr lang="en-US" sz="1800" i="1" baseline="0"/>
                        <a:t> </a:t>
                      </a:r>
                      <a:r>
                        <a:rPr lang="en-US" sz="1800" b="1" i="0" baseline="0"/>
                        <a:t>signs</a:t>
                      </a:r>
                      <a:r>
                        <a:rPr lang="en-US" sz="1050" b="0" i="1" baseline="30000"/>
                        <a:t>1,2,4,7,16,17,18,19</a:t>
                      </a:r>
                      <a:endParaRPr lang="en-US" sz="1050" b="0" i="1" baseline="30000" dirty="0"/>
                    </a:p>
                  </a:txBody>
                  <a:tcPr marL="51435" marR="51435" marT="25718" marB="25718"/>
                </a:tc>
                <a:tc>
                  <a:txBody>
                    <a:bodyPr/>
                    <a:lstStyle/>
                    <a:p>
                      <a:pPr marL="285750" indent="-285750">
                        <a:buFont typeface="Wingdings" panose="05000000000000000000" pitchFamily="2" charset="2"/>
                        <a:buChar char="Ø"/>
                      </a:pPr>
                      <a:r>
                        <a:rPr lang="en-US" sz="1800"/>
                        <a:t>Late onset seizures in 24%-53% of adults w/DS</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a:t>Late onset seizures in DS indicator of life expectancy of less than 2 years</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a:t>Seizures</a:t>
                      </a:r>
                      <a:r>
                        <a:rPr lang="en-US" sz="1800" baseline="0"/>
                        <a:t> </a:t>
                      </a:r>
                      <a:r>
                        <a:rPr lang="en-US" sz="1800"/>
                        <a:t>more common at end-stage (84%) versus at mid-stage (39%) Alzheimer’s disease </a:t>
                      </a:r>
                      <a:endParaRPr lang="en-US" sz="1800" dirty="0"/>
                    </a:p>
                  </a:txBody>
                  <a:tcPr marL="51435" marR="51435" marT="25718" marB="25718"/>
                </a:tc>
                <a:extLst>
                  <a:ext uri="{0D108BD9-81ED-4DB2-BD59-A6C34878D82A}">
                    <a16:rowId xmlns:a16="http://schemas.microsoft.com/office/drawing/2014/main" val="10006"/>
                  </a:ext>
                </a:extLst>
              </a:tr>
              <a:tr h="874252">
                <a:tc>
                  <a:txBody>
                    <a:bodyPr/>
                    <a:lstStyle/>
                    <a:p>
                      <a:r>
                        <a:rPr lang="en-US" sz="1800" b="1" i="0" baseline="0"/>
                        <a:t>Duration</a:t>
                      </a:r>
                      <a:r>
                        <a:rPr lang="en-US" sz="1050" b="0" i="1" baseline="30000"/>
                        <a:t>2, 17</a:t>
                      </a:r>
                      <a:endParaRPr lang="en-US" sz="1050" b="1" i="0" baseline="0" dirty="0"/>
                    </a:p>
                  </a:txBody>
                  <a:tcPr marL="51435" marR="51435" marT="25718" marB="25718"/>
                </a:tc>
                <a:tc>
                  <a:txBody>
                    <a:bodyPr/>
                    <a:lstStyle/>
                    <a:p>
                      <a:pPr marL="285750" indent="-285750">
                        <a:buFont typeface="Wingdings" panose="05000000000000000000" pitchFamily="2" charset="2"/>
                        <a:buChar char="Ø"/>
                      </a:pPr>
                      <a:r>
                        <a:rPr lang="en-US" sz="1800" dirty="0"/>
                        <a:t>Aggressive AD can lead to death &lt;2 years of onset in DS</a:t>
                      </a:r>
                    </a:p>
                    <a:p>
                      <a:pPr marL="285750" indent="-285750">
                        <a:buFont typeface="Wingdings" panose="05000000000000000000" pitchFamily="2" charset="2"/>
                        <a:buChar char="Ø"/>
                      </a:pPr>
                      <a:r>
                        <a:rPr lang="en-US" sz="1800" dirty="0"/>
                        <a:t>2-7+ years mean duration in DS; probable death within 3-5 years of onset</a:t>
                      </a:r>
                    </a:p>
                    <a:p>
                      <a:pPr marL="285750" indent="-285750">
                        <a:buFont typeface="Wingdings" panose="05000000000000000000" pitchFamily="2" charset="2"/>
                        <a:buChar char="Ø"/>
                      </a:pPr>
                      <a:r>
                        <a:rPr lang="en-US" sz="1800" dirty="0"/>
                        <a:t>Same duration expected among other ID as in other</a:t>
                      </a:r>
                      <a:r>
                        <a:rPr lang="en-US" sz="1800" baseline="0" dirty="0"/>
                        <a:t> people with dementia</a:t>
                      </a:r>
                      <a:endParaRPr lang="en-US" sz="1800" dirty="0"/>
                    </a:p>
                  </a:txBody>
                  <a:tcPr marL="51435" marR="51435" marT="25718" marB="25718"/>
                </a:tc>
                <a:extLst>
                  <a:ext uri="{0D108BD9-81ED-4DB2-BD59-A6C34878D82A}">
                    <a16:rowId xmlns:a16="http://schemas.microsoft.com/office/drawing/2014/main" val="10007"/>
                  </a:ext>
                </a:extLst>
              </a:tr>
              <a:tr h="361201">
                <a:tc gridSpan="2">
                  <a:txBody>
                    <a:bodyPr/>
                    <a:lstStyle/>
                    <a:p>
                      <a:r>
                        <a:rPr lang="en-US" sz="400" b="1" i="0" baseline="0" dirty="0"/>
                        <a:t>Sources:  </a:t>
                      </a:r>
                      <a:r>
                        <a:rPr lang="en-US" sz="400" b="1" i="0" baseline="30000" dirty="0"/>
                        <a:t>1</a:t>
                      </a:r>
                      <a:r>
                        <a:rPr lang="en-US" sz="400" b="1" i="0" baseline="0" dirty="0"/>
                        <a:t>Janicki, M.P. &amp; Dalton, A.J.  (2000).  Prevalence of dementia and impact on intellectual disability services.  Mental Retardation,38, 277-289. </a:t>
                      </a:r>
                      <a:r>
                        <a:rPr lang="en-US" sz="400" b="1" i="0" baseline="30000" dirty="0"/>
                        <a:t>2</a:t>
                      </a:r>
                      <a:r>
                        <a:rPr lang="en-US" sz="400" b="1" i="0" baseline="0" dirty="0"/>
                        <a:t>Janicki, M.P., &amp; Dalton, A.J. (1999).  Dementia, Aging, and Intellectual Disabilities: A Handbook.  Philadelphia: Brunner-Mazel; </a:t>
                      </a:r>
                      <a:r>
                        <a:rPr lang="en-US" sz="400" b="1" i="0" baseline="30000" dirty="0"/>
                        <a:t>3</a:t>
                      </a:r>
                      <a:r>
                        <a:rPr lang="en-US" sz="400" b="1" i="0" baseline="0" dirty="0"/>
                        <a:t>Bush, A., &amp; </a:t>
                      </a:r>
                      <a:r>
                        <a:rPr lang="en-US" sz="400" b="1" i="0" baseline="0" dirty="0" err="1"/>
                        <a:t>Beail</a:t>
                      </a:r>
                      <a:r>
                        <a:rPr lang="en-US" sz="400" b="1" i="0" baseline="0" dirty="0"/>
                        <a:t>, N. (2004).  Risk factors for dementia and Down syndrome.  AJMR, 109, 83-97. </a:t>
                      </a:r>
                      <a:r>
                        <a:rPr lang="en-US" sz="400" b="1" i="0" baseline="30000" dirty="0"/>
                        <a:t>4</a:t>
                      </a:r>
                      <a:r>
                        <a:rPr lang="en-US" sz="400" b="1" i="0" baseline="0" dirty="0"/>
                        <a:t> Menendez M. (2005). Down syndrome, Alzheimer's disease and seizures.  Brain Development, 27(4), 246-252. </a:t>
                      </a:r>
                      <a:r>
                        <a:rPr lang="en-US" sz="400" b="1" i="0" baseline="30000" dirty="0"/>
                        <a:t> </a:t>
                      </a:r>
                      <a:r>
                        <a:rPr lang="en-US" sz="400" b="1" i="0" baseline="0" dirty="0"/>
                        <a:t> </a:t>
                      </a:r>
                      <a:r>
                        <a:rPr lang="en-US" sz="400" b="1" i="0" baseline="30000" dirty="0"/>
                        <a:t>5</a:t>
                      </a:r>
                      <a:r>
                        <a:rPr lang="en-US" sz="400" b="1" i="0" baseline="0" dirty="0"/>
                        <a:t>Zigman, W.B., </a:t>
                      </a:r>
                      <a:r>
                        <a:rPr lang="en-US" sz="400" b="1" i="0" baseline="0" dirty="0" err="1"/>
                        <a:t>Schupf</a:t>
                      </a:r>
                      <a:r>
                        <a:rPr lang="en-US" sz="400" b="1" i="0" baseline="0" dirty="0"/>
                        <a:t>, N., </a:t>
                      </a:r>
                      <a:r>
                        <a:rPr lang="en-US" sz="400" b="1" i="0" baseline="0" dirty="0" err="1"/>
                        <a:t>Devenny</a:t>
                      </a:r>
                      <a:r>
                        <a:rPr lang="en-US" sz="400" b="1" i="0" baseline="0" dirty="0"/>
                        <a:t>, D., et al. (2004).  Incidence and prevalence of dementia in elderly adults with MR without DS, AJMR, 109, 126-141. </a:t>
                      </a:r>
                      <a:r>
                        <a:rPr lang="en-US" sz="400" b="1" i="0" baseline="30000" dirty="0"/>
                        <a:t> 6</a:t>
                      </a:r>
                      <a:r>
                        <a:rPr lang="en-US" sz="400" b="1" i="0" baseline="0" dirty="0"/>
                        <a:t>Ball, S.L., Holland, A.J., Hon, J., Huppert, F.A., </a:t>
                      </a:r>
                      <a:r>
                        <a:rPr lang="en-US" sz="400" b="1" i="0" baseline="0" dirty="0" err="1"/>
                        <a:t>Treppner</a:t>
                      </a:r>
                      <a:r>
                        <a:rPr lang="en-US" sz="400" b="1" i="0" baseline="0" dirty="0"/>
                        <a:t>, P., &amp; Watson, P.C. Personality and behavior changes mark the early stages of Alzheimer's disease in adults with Down's syndrome: findings from a prospective population-based study. International Journal of Geriatric Psychiatry, 2006, [Jun 26]. </a:t>
                      </a:r>
                      <a:r>
                        <a:rPr lang="en-US" sz="400" b="1" i="0" baseline="30000" dirty="0"/>
                        <a:t>7</a:t>
                      </a:r>
                      <a:r>
                        <a:rPr lang="en-US" sz="400" b="1" i="0" baseline="0" dirty="0"/>
                        <a:t>Crespel, A., Gonzalez, V., </a:t>
                      </a:r>
                      <a:r>
                        <a:rPr lang="en-US" sz="400" b="1" i="0" baseline="0" dirty="0" err="1"/>
                        <a:t>Coubes</a:t>
                      </a:r>
                      <a:r>
                        <a:rPr lang="en-US" sz="400" b="1" i="0" baseline="0" dirty="0"/>
                        <a:t>, P., &amp; </a:t>
                      </a:r>
                      <a:r>
                        <a:rPr lang="en-US" sz="400" b="1" i="0" baseline="0" dirty="0" err="1"/>
                        <a:t>Gelisse</a:t>
                      </a:r>
                      <a:r>
                        <a:rPr lang="en-US" sz="400" b="1" i="0" baseline="0" dirty="0"/>
                        <a:t>, P. (2007). Senile myoclonic epilepsy of </a:t>
                      </a:r>
                      <a:r>
                        <a:rPr lang="en-US" sz="400" b="1" i="0" baseline="0" dirty="0" err="1"/>
                        <a:t>Genton</a:t>
                      </a:r>
                      <a:r>
                        <a:rPr lang="en-US" sz="400" b="1" i="0" baseline="0" dirty="0"/>
                        <a:t>: Two cases in Down syndrome with dementia and late onset epilepsy. Epilepsy Research, 77,165-168.  </a:t>
                      </a:r>
                      <a:r>
                        <a:rPr lang="en-US" sz="400" b="1" i="0" baseline="30000" dirty="0"/>
                        <a:t>8</a:t>
                      </a:r>
                      <a:r>
                        <a:rPr lang="en-US" sz="400" b="1" i="0" baseline="0" dirty="0"/>
                        <a:t>Evenhuis, H. (1997).  The natural history of dementia in ageing people with intellectual disabilities. JIDR. 41(1), 92-96. </a:t>
                      </a:r>
                      <a:r>
                        <a:rPr lang="en-US" sz="400" b="1" i="0" baseline="30000" dirty="0"/>
                        <a:t>9</a:t>
                      </a:r>
                      <a:r>
                        <a:rPr lang="en-US" sz="400" b="1" i="0" baseline="0" dirty="0"/>
                        <a:t>Strydom, A., Livingston, G., King, M., &amp; </a:t>
                      </a:r>
                      <a:r>
                        <a:rPr lang="en-US" sz="400" b="1" i="0" baseline="0" dirty="0" err="1"/>
                        <a:t>Hassiotis</a:t>
                      </a:r>
                      <a:r>
                        <a:rPr lang="en-US" sz="400" b="1" i="0" baseline="0" dirty="0"/>
                        <a:t>, A.  (2007).Prevalence of dementia in ID using different diagnostic criteria. Br. J. Psychiatry, 191, 150-157. </a:t>
                      </a:r>
                      <a:r>
                        <a:rPr lang="en-US" sz="400" b="1" i="0" baseline="30000" dirty="0"/>
                        <a:t>10</a:t>
                      </a:r>
                      <a:r>
                        <a:rPr lang="en-US" sz="400" b="1" i="0" baseline="0" dirty="0"/>
                        <a:t> Margallo-Lana et al., (2007).  Fifteen year follow-up of 92 hospitalized adults with DS. JIDR, 51, 463-477.  </a:t>
                      </a:r>
                      <a:r>
                        <a:rPr lang="en-US" sz="400" b="1" i="0" baseline="30000" dirty="0"/>
                        <a:t>11</a:t>
                      </a:r>
                      <a:r>
                        <a:rPr lang="en-US" sz="400" b="1" i="0" baseline="0" dirty="0"/>
                        <a:t>Gianpietro, N. (2013). Research in dementia in Down syndrome. Presentation at the SR </a:t>
                      </a:r>
                      <a:r>
                        <a:rPr lang="en-US" sz="400" b="1" i="0" baseline="0" dirty="0" err="1"/>
                        <a:t>Congresso</a:t>
                      </a:r>
                      <a:r>
                        <a:rPr lang="en-US" sz="400" b="1" i="0" baseline="0" dirty="0"/>
                        <a:t> </a:t>
                      </a:r>
                      <a:r>
                        <a:rPr lang="en-US" sz="400" b="1" i="0" baseline="0" dirty="0" err="1"/>
                        <a:t>Internazionale</a:t>
                      </a:r>
                      <a:r>
                        <a:rPr lang="en-US" sz="400" b="1" i="0" baseline="0" dirty="0"/>
                        <a:t> </a:t>
                      </a:r>
                      <a:r>
                        <a:rPr lang="en-US" sz="400" b="1" i="0" baseline="0" dirty="0" err="1"/>
                        <a:t>sulla</a:t>
                      </a:r>
                      <a:r>
                        <a:rPr lang="en-US" sz="400" b="1" i="0" baseline="0" dirty="0"/>
                        <a:t> </a:t>
                      </a:r>
                      <a:r>
                        <a:rPr lang="en-US" sz="400" b="1" i="0" baseline="0" dirty="0" err="1"/>
                        <a:t>Sindrome</a:t>
                      </a:r>
                      <a:r>
                        <a:rPr lang="en-US" sz="400" b="1" i="0" baseline="0" dirty="0"/>
                        <a:t> di Down, Roma, Italy, November 9, 2013. </a:t>
                      </a:r>
                      <a:r>
                        <a:rPr lang="en-US" sz="400" b="1" i="0" baseline="30000" dirty="0"/>
                        <a:t>12</a:t>
                      </a:r>
                      <a:r>
                        <a:rPr lang="en-US" sz="400" b="1" i="0" baseline="0" dirty="0"/>
                        <a:t>Deb S. , Hare M., &amp; Prior L.  (2007).  Symptoms of dementia among adults with Down's syndrome: a qualitative study. Journal  of intellectual disability Research , 51(9), 726-739. </a:t>
                      </a:r>
                      <a:r>
                        <a:rPr lang="en-US" sz="400" b="1" i="0" baseline="30000" dirty="0"/>
                        <a:t>13</a:t>
                      </a:r>
                      <a:r>
                        <a:rPr lang="en-US" sz="400" b="1" i="0" baseline="0" dirty="0"/>
                        <a:t>Cooper, S-A. (1997). A population-based health survey of maladaptive </a:t>
                      </a:r>
                      <a:r>
                        <a:rPr lang="en-US" sz="400" b="1" i="0" baseline="0" dirty="0" err="1"/>
                        <a:t>behaviours</a:t>
                      </a:r>
                      <a:r>
                        <a:rPr lang="en-US" sz="400" b="1" i="0" baseline="0" dirty="0"/>
                        <a:t> associated with dementia in elderly people with learning disabilities. Journal of Intellectual Disability Research, 41(6), 481-487. </a:t>
                      </a:r>
                      <a:r>
                        <a:rPr lang="en-US" sz="400" b="1" i="0" baseline="30000" dirty="0"/>
                        <a:t>14</a:t>
                      </a:r>
                      <a:r>
                        <a:rPr lang="en-US" sz="400" b="1" i="0" baseline="0" dirty="0"/>
                        <a:t> Torr, J.,&amp;  Davis, R. (2007). Ageing and mental health problems in people with intellectual disability. Current Opinion in Psychiatry, 20(5), 467-471. </a:t>
                      </a:r>
                      <a:r>
                        <a:rPr lang="en-US" sz="400" b="1" i="0" baseline="30000" dirty="0"/>
                        <a:t>15</a:t>
                      </a:r>
                      <a:r>
                        <a:rPr lang="en-US" sz="400" b="1" i="0" baseline="0" dirty="0"/>
                        <a:t>Moran J.A., </a:t>
                      </a:r>
                      <a:r>
                        <a:rPr lang="en-US" sz="400" b="1" i="0" baseline="0" dirty="0" err="1"/>
                        <a:t>Rafii</a:t>
                      </a:r>
                      <a:r>
                        <a:rPr lang="en-US" sz="400" b="1" i="0" baseline="0" dirty="0"/>
                        <a:t>, M.S., Keller, S.M., Singh, B.K., &amp; Janicki, M.P., (2013). The National Task Group on Intellectual Disabilities and Dementia Practices consensus recommendations for the evaluation and management of dementia in adults with intellectual disabilities.  Mayo Clinic Proceedings, 88(8), 831-840. </a:t>
                      </a:r>
                      <a:r>
                        <a:rPr lang="en-US" sz="400" b="1" i="0" baseline="30000" dirty="0"/>
                        <a:t>16 </a:t>
                      </a:r>
                      <a:r>
                        <a:rPr lang="en-US" sz="400" b="1" i="0" baseline="0" dirty="0" err="1"/>
                        <a:t>Esbenson</a:t>
                      </a:r>
                      <a:r>
                        <a:rPr lang="en-US" sz="400" b="1" i="0" baseline="0" dirty="0"/>
                        <a:t>, A.J., (2010). Health conditions associated with aging and end of life of adults with Down syndrome. </a:t>
                      </a:r>
                      <a:r>
                        <a:rPr lang="fr-FR" sz="400" b="1" i="0" baseline="0" dirty="0"/>
                        <a:t>Int </a:t>
                      </a:r>
                      <a:r>
                        <a:rPr lang="fr-FR" sz="400" b="1" i="0" baseline="0" dirty="0" err="1"/>
                        <a:t>Rev</a:t>
                      </a:r>
                      <a:r>
                        <a:rPr lang="fr-FR" sz="400" b="1" i="0" baseline="0" dirty="0"/>
                        <a:t> </a:t>
                      </a:r>
                      <a:r>
                        <a:rPr lang="fr-FR" sz="400" b="1" i="0" baseline="0" dirty="0" err="1"/>
                        <a:t>Res</a:t>
                      </a:r>
                      <a:r>
                        <a:rPr lang="fr-FR" sz="400" b="1" i="0" baseline="0" dirty="0"/>
                        <a:t> Ment Retard. 2010 ; 39(C): 107–126. </a:t>
                      </a:r>
                      <a:r>
                        <a:rPr lang="fr-FR" sz="400" b="1" i="0" baseline="30000" dirty="0"/>
                        <a:t>17 </a:t>
                      </a:r>
                      <a:r>
                        <a:rPr lang="fr-FR" sz="400" b="1" i="0" baseline="0" dirty="0" err="1"/>
                        <a:t>Prasher</a:t>
                      </a:r>
                      <a:r>
                        <a:rPr lang="fr-FR" sz="400" b="1" i="0" baseline="0" dirty="0"/>
                        <a:t>, V.P. &amp; Corbett, J.A&gt; (1993). </a:t>
                      </a:r>
                      <a:r>
                        <a:rPr lang="en-US" sz="400" b="1" i="0" baseline="0" dirty="0"/>
                        <a:t>Onset </a:t>
                      </a:r>
                      <a:r>
                        <a:rPr lang="en-US" sz="400" b="1" i="0" baseline="0" dirty="0" err="1"/>
                        <a:t>ofseizures</a:t>
                      </a:r>
                      <a:r>
                        <a:rPr lang="en-US" sz="400" b="1" i="0" baseline="0" dirty="0"/>
                        <a:t> as a poor indicator of longevity in people with down syndrome and dementia. International Journal of Geriatric Psychiatry, 8(11), 923–927.</a:t>
                      </a:r>
                      <a:r>
                        <a:rPr lang="en-US" sz="400" b="1" i="0" baseline="30000" dirty="0"/>
                        <a:t> 18 </a:t>
                      </a:r>
                      <a:r>
                        <a:rPr lang="en-US" sz="400" b="1" i="0" baseline="0" dirty="0"/>
                        <a:t>Robertson, Hatton, Emerson, &amp; Baines. (2015). Prevalence of epilepsy among people with intellectual disabilities: A systematic review. Seizure, 29, 46–62. </a:t>
                      </a:r>
                      <a:r>
                        <a:rPr lang="en-US" sz="400" b="1" i="0" baseline="30000" dirty="0"/>
                        <a:t>19</a:t>
                      </a:r>
                      <a:r>
                        <a:rPr lang="en-US" sz="400" b="1" i="0" baseline="0" dirty="0"/>
                        <a:t> McCarron M, Gill M, McCallion P, Begley C.  (2005).  Health co-morbidities in ageing persons with Down syndrome and Alzheimer’s dementia. J Intellect </a:t>
                      </a:r>
                      <a:r>
                        <a:rPr lang="en-US" sz="400" b="1" i="0" baseline="0" dirty="0" err="1"/>
                        <a:t>Disabil</a:t>
                      </a:r>
                      <a:r>
                        <a:rPr lang="en-US" sz="400" b="1" i="0" baseline="0" dirty="0"/>
                        <a:t> Res., 49, 560–566.</a:t>
                      </a:r>
                    </a:p>
                    <a:p>
                      <a:r>
                        <a:rPr lang="en-US" sz="400" b="1" i="0" baseline="0" dirty="0"/>
                        <a:t>3/16</a:t>
                      </a:r>
                    </a:p>
                  </a:txBody>
                  <a:tcPr marL="51435" marR="51435" marT="25718" marB="25718"/>
                </a:tc>
                <a:tc hMerge="1">
                  <a:txBody>
                    <a:bodyPr/>
                    <a:lstStyle/>
                    <a:p>
                      <a:pPr marL="285750" indent="-285750">
                        <a:buFont typeface="Wingdings" panose="05000000000000000000" pitchFamily="2" charset="2"/>
                        <a:buChar char="Ø"/>
                      </a:pPr>
                      <a:endParaRPr lang="en-US" sz="1600" dirty="0"/>
                    </a:p>
                  </a:txBody>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74BFD209-0450-45B0-B0CB-625DE7759A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Janicki</a:t>
            </a:r>
          </a:p>
        </p:txBody>
      </p:sp>
      <p:sp>
        <p:nvSpPr>
          <p:cNvPr id="3" name="Slide Number Placeholder 2">
            <a:extLst>
              <a:ext uri="{FF2B5EF4-FFF2-40B4-BE49-F238E27FC236}">
                <a16:creationId xmlns:a16="http://schemas.microsoft.com/office/drawing/2014/main" id="{F3A7C957-AD00-494D-A82D-3E42DE7A78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B325-A3F3-4995-9E49-90BE54234C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447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229600" cy="1143000"/>
          </a:xfrm>
        </p:spPr>
        <p:txBody>
          <a:bodyPr>
            <a:normAutofit fontScale="90000"/>
          </a:bodyPr>
          <a:lstStyle/>
          <a:p>
            <a:pPr algn="ctr"/>
            <a:r>
              <a:rPr lang="en-US" b="1" dirty="0"/>
              <a:t>Prevalent dementia care options in ID</a:t>
            </a:r>
            <a:br>
              <a:rPr lang="en-US" b="1" dirty="0"/>
            </a:br>
            <a:r>
              <a:rPr lang="en-US" b="1" dirty="0"/>
              <a:t>and their intent</a:t>
            </a:r>
          </a:p>
        </p:txBody>
      </p:sp>
      <p:graphicFrame>
        <p:nvGraphicFramePr>
          <p:cNvPr id="4" name="Content Placeholder 3"/>
          <p:cNvGraphicFramePr>
            <a:graphicFrameLocks noGrp="1"/>
          </p:cNvGraphicFramePr>
          <p:nvPr>
            <p:ph idx="1"/>
          </p:nvPr>
        </p:nvGraphicFramePr>
        <p:xfrm>
          <a:off x="1905000" y="1600201"/>
          <a:ext cx="8153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DD6412-AC6C-457D-A6A4-DD479AED1705}" type="slidenum">
              <a:rPr kumimoji="0" lang="en-US" sz="1200" b="0" i="0" u="none" strike="noStrike" kern="1200" cap="none" spc="0" normalizeH="0" baseline="0" noProof="0" smtClean="0">
                <a:ln>
                  <a:noFill/>
                </a:ln>
                <a:solidFill>
                  <a:srgbClr val="48231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48231E"/>
              </a:solidFill>
              <a:effectLst/>
              <a:uLnTx/>
              <a:uFillTx/>
              <a:latin typeface="Calibri" panose="020F0502020204030204"/>
              <a:ea typeface="+mn-ea"/>
              <a:cs typeface="+mn-cs"/>
            </a:endParaRPr>
          </a:p>
        </p:txBody>
      </p:sp>
      <p:sp>
        <p:nvSpPr>
          <p:cNvPr id="5" name="Rounded Rectangle 4"/>
          <p:cNvSpPr/>
          <p:nvPr/>
        </p:nvSpPr>
        <p:spPr>
          <a:xfrm>
            <a:off x="8061251" y="1828800"/>
            <a:ext cx="1828800" cy="12954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Sheltered dementia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[assisted living, dementia care homes</a:t>
            </a: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a:t>
            </a:r>
          </a:p>
        </p:txBody>
      </p:sp>
      <p:sp>
        <p:nvSpPr>
          <p:cNvPr id="7" name="Right Arrow 6"/>
          <p:cNvSpPr/>
          <p:nvPr/>
        </p:nvSpPr>
        <p:spPr>
          <a:xfrm>
            <a:off x="8001000" y="4495800"/>
            <a:ext cx="1828800" cy="1600200"/>
          </a:xfrm>
          <a:prstGeom prst="right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Small personalized care settings</a:t>
            </a:r>
          </a:p>
        </p:txBody>
      </p:sp>
      <p:sp>
        <p:nvSpPr>
          <p:cNvPr id="6" name="Oval 5"/>
          <p:cNvSpPr/>
          <p:nvPr/>
        </p:nvSpPr>
        <p:spPr>
          <a:xfrm>
            <a:off x="8061251" y="3200400"/>
            <a:ext cx="1676400" cy="1143000"/>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Carer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supports</a:t>
            </a:r>
          </a:p>
        </p:txBody>
      </p:sp>
      <p:sp>
        <p:nvSpPr>
          <p:cNvPr id="8" name="Star: 5 Points 7">
            <a:extLst>
              <a:ext uri="{FF2B5EF4-FFF2-40B4-BE49-F238E27FC236}">
                <a16:creationId xmlns:a16="http://schemas.microsoft.com/office/drawing/2014/main" id="{AA9530B3-ED9C-41D8-9106-A5F5A7FB01DE}"/>
              </a:ext>
            </a:extLst>
          </p:cNvPr>
          <p:cNvSpPr/>
          <p:nvPr/>
        </p:nvSpPr>
        <p:spPr>
          <a:xfrm>
            <a:off x="669851" y="3256156"/>
            <a:ext cx="914400" cy="91440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8D22641-DD61-49FF-A55A-0DE749123886}"/>
              </a:ext>
            </a:extLst>
          </p:cNvPr>
          <p:cNvSpPr/>
          <p:nvPr/>
        </p:nvSpPr>
        <p:spPr>
          <a:xfrm>
            <a:off x="722431" y="4713248"/>
            <a:ext cx="914400" cy="91440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45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8D8CF3EA-F99D-4F6F-8F20-56A2CCBD2567}"/>
              </a:ext>
            </a:extLst>
          </p:cNvPr>
          <p:cNvPicPr>
            <a:picLocks noChangeAspect="1"/>
          </p:cNvPicPr>
          <p:nvPr/>
        </p:nvPicPr>
        <p:blipFill rotWithShape="1">
          <a:blip r:embed="rId3"/>
          <a:srcRect l="27256" t="9431" r="5975" b="20975"/>
          <a:stretch/>
        </p:blipFill>
        <p:spPr>
          <a:xfrm>
            <a:off x="880946" y="356844"/>
            <a:ext cx="10582509" cy="6204540"/>
          </a:xfrm>
          <a:prstGeom prst="rect">
            <a:avLst/>
          </a:prstGeom>
        </p:spPr>
      </p:pic>
    </p:spTree>
    <p:extLst>
      <p:ext uri="{BB962C8B-B14F-4D97-AF65-F5344CB8AC3E}">
        <p14:creationId xmlns:p14="http://schemas.microsoft.com/office/powerpoint/2010/main" val="403381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910F-67B9-4990-A196-F344841BB07F}"/>
              </a:ext>
            </a:extLst>
          </p:cNvPr>
          <p:cNvSpPr>
            <a:spLocks noGrp="1"/>
          </p:cNvSpPr>
          <p:nvPr>
            <p:ph type="title"/>
          </p:nvPr>
        </p:nvSpPr>
        <p:spPr>
          <a:xfrm>
            <a:off x="276726" y="2081463"/>
            <a:ext cx="3332748" cy="4142508"/>
          </a:xfrm>
        </p:spPr>
        <p:txBody>
          <a:bodyPr anchor="ctr">
            <a:normAutofit/>
          </a:bodyPr>
          <a:lstStyle/>
          <a:p>
            <a:r>
              <a:rPr lang="en-US" sz="5000" dirty="0"/>
              <a:t>Policy and Practice implications</a:t>
            </a:r>
            <a:br>
              <a:rPr lang="en-US" sz="5000" dirty="0"/>
            </a:br>
            <a:endParaRPr lang="en-US" sz="5000" dirty="0"/>
          </a:p>
        </p:txBody>
      </p:sp>
      <p:graphicFrame>
        <p:nvGraphicFramePr>
          <p:cNvPr id="67" name="Content Placeholder 2">
            <a:extLst>
              <a:ext uri="{FF2B5EF4-FFF2-40B4-BE49-F238E27FC236}">
                <a16:creationId xmlns:a16="http://schemas.microsoft.com/office/drawing/2014/main" id="{E3F44B1C-BDAC-4492-AF75-F96541AD71C6}"/>
              </a:ext>
            </a:extLst>
          </p:cNvPr>
          <p:cNvGraphicFramePr>
            <a:graphicFrameLocks noGrp="1"/>
          </p:cNvGraphicFramePr>
          <p:nvPr>
            <p:ph idx="1"/>
            <p:extLst>
              <p:ext uri="{D42A27DB-BD31-4B8C-83A1-F6EECF244321}">
                <p14:modId xmlns:p14="http://schemas.microsoft.com/office/powerpoint/2010/main" val="171306167"/>
              </p:ext>
            </p:extLst>
          </p:nvPr>
        </p:nvGraphicFramePr>
        <p:xfrm>
          <a:off x="3609474" y="1732842"/>
          <a:ext cx="8470231" cy="5161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51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2FFE-6DF0-40CD-9CA1-2418BA8CAD74}"/>
              </a:ext>
            </a:extLst>
          </p:cNvPr>
          <p:cNvSpPr>
            <a:spLocks noGrp="1"/>
          </p:cNvSpPr>
          <p:nvPr>
            <p:ph type="title"/>
          </p:nvPr>
        </p:nvSpPr>
        <p:spPr/>
        <p:txBody>
          <a:bodyPr>
            <a:normAutofit/>
          </a:bodyPr>
          <a:lstStyle/>
          <a:p>
            <a:r>
              <a:rPr lang="en-US" dirty="0"/>
              <a:t>Personal aspects of care</a:t>
            </a:r>
          </a:p>
        </p:txBody>
      </p:sp>
      <p:sp>
        <p:nvSpPr>
          <p:cNvPr id="3" name="Text Placeholder 2">
            <a:extLst>
              <a:ext uri="{FF2B5EF4-FFF2-40B4-BE49-F238E27FC236}">
                <a16:creationId xmlns:a16="http://schemas.microsoft.com/office/drawing/2014/main" id="{D871566B-D3A6-46CB-8941-AF3157DDCD49}"/>
              </a:ext>
            </a:extLst>
          </p:cNvPr>
          <p:cNvSpPr>
            <a:spLocks noGrp="1"/>
          </p:cNvSpPr>
          <p:nvPr>
            <p:ph type="body" idx="1"/>
          </p:nvPr>
        </p:nvSpPr>
        <p:spPr>
          <a:xfrm>
            <a:off x="892097" y="4589463"/>
            <a:ext cx="10421899" cy="1500187"/>
          </a:xfrm>
        </p:spPr>
        <p:txBody>
          <a:bodyPr/>
          <a:lstStyle/>
          <a:p>
            <a:r>
              <a:rPr lang="en-US" dirty="0"/>
              <a:t>National Task Group on Intellectual Disabilities and Dementia Practices (NTG)</a:t>
            </a:r>
          </a:p>
          <a:p>
            <a:r>
              <a:rPr lang="en-US" dirty="0"/>
              <a:t>Kathryn Service</a:t>
            </a:r>
          </a:p>
        </p:txBody>
      </p:sp>
    </p:spTree>
    <p:extLst>
      <p:ext uri="{BB962C8B-B14F-4D97-AF65-F5344CB8AC3E}">
        <p14:creationId xmlns:p14="http://schemas.microsoft.com/office/powerpoint/2010/main" val="267619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959D7-6678-48A1-8031-F8AFFAA56D7A}"/>
              </a:ext>
            </a:extLst>
          </p:cNvPr>
          <p:cNvSpPr>
            <a:spLocks noGrp="1"/>
          </p:cNvSpPr>
          <p:nvPr>
            <p:ph type="title"/>
          </p:nvPr>
        </p:nvSpPr>
        <p:spPr>
          <a:xfrm>
            <a:off x="838200" y="365126"/>
            <a:ext cx="10515600" cy="713048"/>
          </a:xfrm>
        </p:spPr>
        <p:txBody>
          <a:bodyPr/>
          <a:lstStyle/>
          <a:p>
            <a:r>
              <a:rPr lang="en-US" dirty="0"/>
              <a:t>What’s the Connection?</a:t>
            </a:r>
          </a:p>
        </p:txBody>
      </p:sp>
      <p:graphicFrame>
        <p:nvGraphicFramePr>
          <p:cNvPr id="7" name="Content Placeholder 6">
            <a:extLst>
              <a:ext uri="{FF2B5EF4-FFF2-40B4-BE49-F238E27FC236}">
                <a16:creationId xmlns:a16="http://schemas.microsoft.com/office/drawing/2014/main" id="{08509DE6-1067-40D4-80EA-0427E8EF31F2}"/>
              </a:ext>
            </a:extLst>
          </p:cNvPr>
          <p:cNvGraphicFramePr>
            <a:graphicFrameLocks noGrp="1"/>
          </p:cNvGraphicFramePr>
          <p:nvPr>
            <p:ph idx="1"/>
          </p:nvPr>
        </p:nvGraphicFramePr>
        <p:xfrm>
          <a:off x="838200" y="1296537"/>
          <a:ext cx="10515600" cy="5036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64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5B38-9A85-4CD2-BD8B-01788F992BE2}"/>
              </a:ext>
            </a:extLst>
          </p:cNvPr>
          <p:cNvSpPr>
            <a:spLocks noGrp="1"/>
          </p:cNvSpPr>
          <p:nvPr>
            <p:ph type="title"/>
          </p:nvPr>
        </p:nvSpPr>
        <p:spPr>
          <a:xfrm>
            <a:off x="839788" y="457200"/>
            <a:ext cx="3932237" cy="787940"/>
          </a:xfrm>
        </p:spPr>
        <p:txBody>
          <a:bodyPr vert="horz" lIns="91440" tIns="45720" rIns="91440" bIns="45720" rtlCol="0" anchor="b">
            <a:normAutofit/>
          </a:bodyPr>
          <a:lstStyle/>
          <a:p>
            <a:r>
              <a:rPr lang="en-US" sz="4400" dirty="0"/>
              <a:t>In practice: </a:t>
            </a:r>
          </a:p>
        </p:txBody>
      </p:sp>
      <p:pic>
        <p:nvPicPr>
          <p:cNvPr id="8" name="Picture Placeholder 7" descr="A person holding a phone to his ear&#10;&#10;Description automatically generated with low confidence">
            <a:extLst>
              <a:ext uri="{FF2B5EF4-FFF2-40B4-BE49-F238E27FC236}">
                <a16:creationId xmlns:a16="http://schemas.microsoft.com/office/drawing/2014/main" id="{3A07BC82-73B1-49C6-80C8-9209648F2CD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7940279" y="987425"/>
            <a:ext cx="3655218" cy="4873625"/>
          </a:xfrm>
          <a:prstGeom prst="rect">
            <a:avLst/>
          </a:prstGeom>
          <a:effectLst/>
        </p:spPr>
      </p:pic>
      <p:sp>
        <p:nvSpPr>
          <p:cNvPr id="3" name="Content Placeholder 2">
            <a:extLst>
              <a:ext uri="{FF2B5EF4-FFF2-40B4-BE49-F238E27FC236}">
                <a16:creationId xmlns:a16="http://schemas.microsoft.com/office/drawing/2014/main" id="{8CD30983-D491-4FAA-B71F-52F7CA9F2331}"/>
              </a:ext>
            </a:extLst>
          </p:cNvPr>
          <p:cNvSpPr>
            <a:spLocks noGrp="1"/>
          </p:cNvSpPr>
          <p:nvPr>
            <p:ph type="body" sz="half" idx="2"/>
          </p:nvPr>
        </p:nvSpPr>
        <p:spPr>
          <a:xfrm>
            <a:off x="839788" y="1490122"/>
            <a:ext cx="6348412" cy="4370928"/>
          </a:xfrm>
        </p:spPr>
        <p:txBody>
          <a:bodyPr vert="horz" lIns="91440" tIns="45720" rIns="91440" bIns="45720" rtlCol="0">
            <a:noAutofit/>
          </a:bodyPr>
          <a:lstStyle/>
          <a:p>
            <a:pPr marL="238125" indent="-227013">
              <a:buFont typeface="Arial" panose="020B0604020202020204" pitchFamily="34" charset="0"/>
              <a:buChar char="•"/>
            </a:pPr>
            <a:r>
              <a:rPr lang="en-US" sz="2800" dirty="0"/>
              <a:t>Lifespan approach</a:t>
            </a:r>
          </a:p>
          <a:p>
            <a:pPr marL="238125" indent="-227013">
              <a:buFont typeface="Arial" panose="020B0604020202020204" pitchFamily="34" charset="0"/>
              <a:buChar char="•"/>
            </a:pPr>
            <a:r>
              <a:rPr lang="en-US" sz="2800" dirty="0"/>
              <a:t>Shift in “Philosophy”  ≠	   Shift in Respect &amp; Dignity</a:t>
            </a:r>
          </a:p>
          <a:p>
            <a:pPr marL="238125" indent="-227013">
              <a:buFont typeface="Arial" panose="020B0604020202020204" pitchFamily="34" charset="0"/>
              <a:buChar char="•"/>
            </a:pPr>
            <a:r>
              <a:rPr lang="en-US" sz="2800" dirty="0"/>
              <a:t>LIVING with dementia</a:t>
            </a:r>
          </a:p>
          <a:p>
            <a:pPr marL="238125" indent="-227013">
              <a:buFont typeface="Arial" panose="020B0604020202020204" pitchFamily="34" charset="0"/>
              <a:buChar char="•"/>
            </a:pPr>
            <a:r>
              <a:rPr lang="en-US" sz="2800" dirty="0"/>
              <a:t>Person centered yet relationship centered = Partnership</a:t>
            </a:r>
          </a:p>
          <a:p>
            <a:pPr marL="238125" indent="-227013">
              <a:buFont typeface="Arial" panose="020B0604020202020204" pitchFamily="34" charset="0"/>
              <a:buChar char="•"/>
            </a:pPr>
            <a:r>
              <a:rPr lang="en-US" sz="2800" dirty="0"/>
              <a:t>Value of Knowledge</a:t>
            </a:r>
          </a:p>
        </p:txBody>
      </p:sp>
    </p:spTree>
    <p:extLst>
      <p:ext uri="{BB962C8B-B14F-4D97-AF65-F5344CB8AC3E}">
        <p14:creationId xmlns:p14="http://schemas.microsoft.com/office/powerpoint/2010/main" val="334369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CC9D-BCD9-DF46-87D3-31520BEF41C2}"/>
              </a:ext>
            </a:extLst>
          </p:cNvPr>
          <p:cNvSpPr>
            <a:spLocks noGrp="1"/>
          </p:cNvSpPr>
          <p:nvPr>
            <p:ph type="title"/>
          </p:nvPr>
        </p:nvSpPr>
        <p:spPr>
          <a:xfrm>
            <a:off x="609000" y="3709082"/>
            <a:ext cx="3093720" cy="1645920"/>
          </a:xfrm>
        </p:spPr>
        <p:txBody>
          <a:bodyPr>
            <a:normAutofit/>
          </a:bodyPr>
          <a:lstStyle/>
          <a:p>
            <a:r>
              <a:rPr lang="en-US" sz="2600" dirty="0"/>
              <a:t>Our Team…</a:t>
            </a:r>
          </a:p>
        </p:txBody>
      </p:sp>
      <p:pic>
        <p:nvPicPr>
          <p:cNvPr id="6" name="Content Placeholder 5" descr="A person smiling for the camera&#10;&#10;Description automatically generated">
            <a:extLst>
              <a:ext uri="{FF2B5EF4-FFF2-40B4-BE49-F238E27FC236}">
                <a16:creationId xmlns:a16="http://schemas.microsoft.com/office/drawing/2014/main" id="{EB983113-AB24-A84D-9FD7-1DDD52DAB28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50689" y="2139498"/>
            <a:ext cx="1578839" cy="2146512"/>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A1562557-34A5-0048-AB89-A5827219D3D4}"/>
              </a:ext>
            </a:extLst>
          </p:cNvPr>
          <p:cNvSpPr/>
          <p:nvPr/>
        </p:nvSpPr>
        <p:spPr>
          <a:xfrm>
            <a:off x="6535960" y="4430028"/>
            <a:ext cx="2256307" cy="954107"/>
          </a:xfrm>
          <a:prstGeom prst="rect">
            <a:avLst/>
          </a:prstGeom>
        </p:spPr>
        <p:txBody>
          <a:bodyPr wrap="square">
            <a:spAutoFit/>
          </a:bodyPr>
          <a:lstStyle/>
          <a:p>
            <a:pPr>
              <a:spcAft>
                <a:spcPts val="600"/>
              </a:spcAft>
            </a:pPr>
            <a:r>
              <a:rPr lang="en-US" dirty="0">
                <a:solidFill>
                  <a:srgbClr val="424242"/>
                </a:solidFill>
                <a:latin typeface="Oswald"/>
              </a:rPr>
              <a:t>Valerie </a:t>
            </a:r>
            <a:r>
              <a:rPr lang="en-US" dirty="0" err="1">
                <a:solidFill>
                  <a:srgbClr val="424242"/>
                </a:solidFill>
                <a:latin typeface="Oswald"/>
              </a:rPr>
              <a:t>Gruss</a:t>
            </a:r>
            <a:r>
              <a:rPr lang="en-US" dirty="0">
                <a:solidFill>
                  <a:srgbClr val="424242"/>
                </a:solidFill>
                <a:latin typeface="Oswald"/>
              </a:rPr>
              <a:t>, PhD, RN</a:t>
            </a:r>
            <a:endParaRPr lang="en-US" dirty="0">
              <a:solidFill>
                <a:srgbClr val="000000"/>
              </a:solidFill>
            </a:endParaRPr>
          </a:p>
          <a:p>
            <a:pPr>
              <a:spcAft>
                <a:spcPts val="600"/>
              </a:spcAft>
            </a:pPr>
            <a:r>
              <a:rPr lang="en-US" sz="1400" dirty="0">
                <a:solidFill>
                  <a:srgbClr val="424242"/>
                </a:solidFill>
                <a:latin typeface="Oswald"/>
              </a:rPr>
              <a:t>Director ENGAGE-IL</a:t>
            </a:r>
          </a:p>
          <a:p>
            <a:pPr>
              <a:spcAft>
                <a:spcPts val="600"/>
              </a:spcAft>
            </a:pPr>
            <a:r>
              <a:rPr lang="en-US" sz="1400" dirty="0">
                <a:solidFill>
                  <a:srgbClr val="424242"/>
                </a:solidFill>
                <a:latin typeface="Oswald"/>
              </a:rPr>
              <a:t>Chicago, IL</a:t>
            </a:r>
            <a:endParaRPr lang="en-US" sz="1400" dirty="0">
              <a:solidFill>
                <a:srgbClr val="000000"/>
              </a:solidFill>
            </a:endParaRPr>
          </a:p>
        </p:txBody>
      </p:sp>
      <p:sp>
        <p:nvSpPr>
          <p:cNvPr id="5" name="Rectangle 4">
            <a:extLst>
              <a:ext uri="{FF2B5EF4-FFF2-40B4-BE49-F238E27FC236}">
                <a16:creationId xmlns:a16="http://schemas.microsoft.com/office/drawing/2014/main" id="{02ADF322-12F1-F54A-898A-05120F1C5F78}"/>
              </a:ext>
            </a:extLst>
          </p:cNvPr>
          <p:cNvSpPr/>
          <p:nvPr/>
        </p:nvSpPr>
        <p:spPr>
          <a:xfrm>
            <a:off x="3761821" y="4446174"/>
            <a:ext cx="2612705" cy="1892826"/>
          </a:xfrm>
          <a:prstGeom prst="rect">
            <a:avLst/>
          </a:prstGeom>
        </p:spPr>
        <p:txBody>
          <a:bodyPr wrap="square">
            <a:spAutoFit/>
          </a:bodyPr>
          <a:lstStyle/>
          <a:p>
            <a:pPr>
              <a:spcAft>
                <a:spcPts val="600"/>
              </a:spcAft>
            </a:pPr>
            <a:r>
              <a:rPr lang="en-US" dirty="0">
                <a:solidFill>
                  <a:srgbClr val="424242"/>
                </a:solidFill>
                <a:latin typeface="Oswald"/>
              </a:rPr>
              <a:t>Jasmina Sisirak, PhD, MPH</a:t>
            </a:r>
            <a:endParaRPr lang="en-US" dirty="0">
              <a:solidFill>
                <a:srgbClr val="000000"/>
              </a:solidFill>
            </a:endParaRPr>
          </a:p>
          <a:p>
            <a:pPr>
              <a:spcAft>
                <a:spcPts val="600"/>
              </a:spcAft>
            </a:pPr>
            <a:r>
              <a:rPr lang="en-US" sz="1400" dirty="0">
                <a:solidFill>
                  <a:srgbClr val="424242"/>
                </a:solidFill>
                <a:latin typeface="Oswald"/>
              </a:rPr>
              <a:t>Project Co-Director</a:t>
            </a:r>
          </a:p>
          <a:p>
            <a:pPr>
              <a:spcAft>
                <a:spcPts val="600"/>
              </a:spcAft>
            </a:pPr>
            <a:r>
              <a:rPr lang="en-US" sz="1400" dirty="0">
                <a:solidFill>
                  <a:srgbClr val="424242"/>
                </a:solidFill>
                <a:latin typeface="Oswald"/>
              </a:rPr>
              <a:t>Chicago, IL</a:t>
            </a:r>
            <a:endParaRPr lang="en-US" sz="1400" dirty="0">
              <a:solidFill>
                <a:srgbClr val="000000"/>
              </a:solidFill>
            </a:endParaRPr>
          </a:p>
          <a:p>
            <a:pPr>
              <a:spcAft>
                <a:spcPts val="600"/>
              </a:spcAft>
            </a:pPr>
            <a:r>
              <a:rPr lang="en-US" dirty="0">
                <a:solidFill>
                  <a:srgbClr val="424242"/>
                </a:solidFill>
                <a:latin typeface="Oswald"/>
              </a:rPr>
              <a:t>Beth Marks, RN, PHD, FAAN</a:t>
            </a:r>
            <a:endParaRPr lang="en-US" dirty="0">
              <a:solidFill>
                <a:srgbClr val="000000"/>
              </a:solidFill>
            </a:endParaRPr>
          </a:p>
          <a:p>
            <a:pPr>
              <a:spcAft>
                <a:spcPts val="600"/>
              </a:spcAft>
            </a:pPr>
            <a:r>
              <a:rPr lang="en-US" sz="1400" dirty="0">
                <a:solidFill>
                  <a:srgbClr val="424242"/>
                </a:solidFill>
                <a:latin typeface="Oswald"/>
              </a:rPr>
              <a:t>Project Co-Director</a:t>
            </a:r>
          </a:p>
          <a:p>
            <a:pPr>
              <a:spcAft>
                <a:spcPts val="600"/>
              </a:spcAft>
            </a:pPr>
            <a:r>
              <a:rPr lang="en-US" sz="1400" dirty="0">
                <a:solidFill>
                  <a:srgbClr val="424242"/>
                </a:solidFill>
                <a:latin typeface="Oswald"/>
              </a:rPr>
              <a:t>Chicago, IL</a:t>
            </a:r>
            <a:endParaRPr lang="en-US" sz="1400" dirty="0">
              <a:solidFill>
                <a:srgbClr val="000000"/>
              </a:solidFill>
            </a:endParaRPr>
          </a:p>
        </p:txBody>
      </p:sp>
      <p:sp>
        <p:nvSpPr>
          <p:cNvPr id="8" name="Rectangle 7">
            <a:extLst>
              <a:ext uri="{FF2B5EF4-FFF2-40B4-BE49-F238E27FC236}">
                <a16:creationId xmlns:a16="http://schemas.microsoft.com/office/drawing/2014/main" id="{15CCA9B4-1D78-B449-A065-18A4234FF3A8}"/>
              </a:ext>
            </a:extLst>
          </p:cNvPr>
          <p:cNvSpPr/>
          <p:nvPr/>
        </p:nvSpPr>
        <p:spPr>
          <a:xfrm>
            <a:off x="8819889" y="4402917"/>
            <a:ext cx="2717025" cy="1600438"/>
          </a:xfrm>
          <a:prstGeom prst="rect">
            <a:avLst/>
          </a:prstGeom>
        </p:spPr>
        <p:txBody>
          <a:bodyPr wrap="square">
            <a:spAutoFit/>
          </a:bodyPr>
          <a:lstStyle/>
          <a:p>
            <a:pPr>
              <a:spcAft>
                <a:spcPts val="600"/>
              </a:spcAft>
            </a:pPr>
            <a:r>
              <a:rPr lang="en-US" dirty="0">
                <a:solidFill>
                  <a:srgbClr val="424242"/>
                </a:solidFill>
                <a:latin typeface="Oswald"/>
              </a:rPr>
              <a:t>Matthew P. Janicki, PhD</a:t>
            </a:r>
            <a:endParaRPr lang="en-US" dirty="0">
              <a:solidFill>
                <a:srgbClr val="000000"/>
              </a:solidFill>
            </a:endParaRPr>
          </a:p>
          <a:p>
            <a:pPr>
              <a:spcAft>
                <a:spcPts val="600"/>
              </a:spcAft>
            </a:pPr>
            <a:r>
              <a:rPr lang="en-US" sz="1400" dirty="0">
                <a:solidFill>
                  <a:srgbClr val="424242"/>
                </a:solidFill>
                <a:latin typeface="Oswald"/>
              </a:rPr>
              <a:t>NTG</a:t>
            </a:r>
          </a:p>
          <a:p>
            <a:pPr>
              <a:spcAft>
                <a:spcPts val="600"/>
              </a:spcAft>
            </a:pPr>
            <a:r>
              <a:rPr lang="en-US" dirty="0">
                <a:solidFill>
                  <a:srgbClr val="424242"/>
                </a:solidFill>
                <a:latin typeface="Oswald"/>
              </a:rPr>
              <a:t>Katherine Service, APN</a:t>
            </a:r>
            <a:endParaRPr lang="en-US" dirty="0">
              <a:solidFill>
                <a:srgbClr val="000000"/>
              </a:solidFill>
            </a:endParaRPr>
          </a:p>
          <a:p>
            <a:pPr>
              <a:spcAft>
                <a:spcPts val="600"/>
              </a:spcAft>
            </a:pPr>
            <a:r>
              <a:rPr lang="en-US" sz="1400" dirty="0">
                <a:solidFill>
                  <a:srgbClr val="424242"/>
                </a:solidFill>
                <a:latin typeface="Oswald"/>
              </a:rPr>
              <a:t>NTG</a:t>
            </a:r>
          </a:p>
          <a:p>
            <a:pPr>
              <a:spcAft>
                <a:spcPts val="600"/>
              </a:spcAft>
            </a:pPr>
            <a:r>
              <a:rPr lang="en-US" sz="1400" dirty="0">
                <a:solidFill>
                  <a:srgbClr val="424242"/>
                </a:solidFill>
                <a:latin typeface="Oswald"/>
              </a:rPr>
              <a:t>www.the-ntg.org</a:t>
            </a:r>
          </a:p>
        </p:txBody>
      </p:sp>
      <p:pic>
        <p:nvPicPr>
          <p:cNvPr id="14" name="Picture 13" descr="A person smiling for the camera&#10;&#10;Description automatically generated with medium confidence">
            <a:extLst>
              <a:ext uri="{FF2B5EF4-FFF2-40B4-BE49-F238E27FC236}">
                <a16:creationId xmlns:a16="http://schemas.microsoft.com/office/drawing/2014/main" id="{8654C8D0-90F7-FF47-9738-A62BC53167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0689" y="0"/>
            <a:ext cx="1569694" cy="2089318"/>
          </a:xfrm>
          <a:prstGeom prst="rect">
            <a:avLst/>
          </a:prstGeom>
          <a:ln>
            <a:noFill/>
          </a:ln>
          <a:effectLst>
            <a:outerShdw blurRad="190500" algn="tl" rotWithShape="0">
              <a:srgbClr val="000000">
                <a:alpha val="70000"/>
              </a:srgbClr>
            </a:outerShdw>
          </a:effectLst>
        </p:spPr>
      </p:pic>
      <p:pic>
        <p:nvPicPr>
          <p:cNvPr id="47106" name="Picture 2" descr="Photo of Gruss, Valerie">
            <a:extLst>
              <a:ext uri="{FF2B5EF4-FFF2-40B4-BE49-F238E27FC236}">
                <a16:creationId xmlns:a16="http://schemas.microsoft.com/office/drawing/2014/main" id="{9C58D70F-AF16-9B46-AD26-FCA02475B98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9061" y="1531859"/>
            <a:ext cx="1993900"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16" descr="A picture containing person, outdoor, older, life jacket&#10;&#10;Description automatically generated">
            <a:extLst>
              <a:ext uri="{FF2B5EF4-FFF2-40B4-BE49-F238E27FC236}">
                <a16:creationId xmlns:a16="http://schemas.microsoft.com/office/drawing/2014/main" id="{1410AAFF-B361-9747-A1AA-6429021281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0618" y="1989081"/>
            <a:ext cx="2850108" cy="1828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045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9AB6-2719-4D42-97D4-8C117AC346F6}"/>
              </a:ext>
            </a:extLst>
          </p:cNvPr>
          <p:cNvSpPr>
            <a:spLocks noGrp="1"/>
          </p:cNvSpPr>
          <p:nvPr>
            <p:ph type="title"/>
          </p:nvPr>
        </p:nvSpPr>
        <p:spPr>
          <a:xfrm>
            <a:off x="839788" y="628650"/>
            <a:ext cx="3932237" cy="609307"/>
          </a:xfrm>
        </p:spPr>
        <p:txBody>
          <a:bodyPr>
            <a:noAutofit/>
          </a:bodyPr>
          <a:lstStyle/>
          <a:p>
            <a:r>
              <a:rPr lang="en-US" sz="4400" dirty="0"/>
              <a:t>The Lifespan</a:t>
            </a:r>
          </a:p>
        </p:txBody>
      </p:sp>
      <p:pic>
        <p:nvPicPr>
          <p:cNvPr id="5" name="Content Placeholder 4" descr="Logo, company name&#10;&#10;Description automatically generated">
            <a:extLst>
              <a:ext uri="{FF2B5EF4-FFF2-40B4-BE49-F238E27FC236}">
                <a16:creationId xmlns:a16="http://schemas.microsoft.com/office/drawing/2014/main" id="{D054B308-EC89-4E70-AE20-725DD8CBBB1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772024" y="628650"/>
            <a:ext cx="7546483" cy="5772150"/>
          </a:xfrm>
        </p:spPr>
      </p:pic>
      <p:sp>
        <p:nvSpPr>
          <p:cNvPr id="6" name="Text Placeholder 5">
            <a:extLst>
              <a:ext uri="{FF2B5EF4-FFF2-40B4-BE49-F238E27FC236}">
                <a16:creationId xmlns:a16="http://schemas.microsoft.com/office/drawing/2014/main" id="{043BBEF9-1F75-43D6-8573-A5087F16F112}"/>
              </a:ext>
            </a:extLst>
          </p:cNvPr>
          <p:cNvSpPr>
            <a:spLocks noGrp="1"/>
          </p:cNvSpPr>
          <p:nvPr>
            <p:ph type="body" sz="half" idx="2"/>
          </p:nvPr>
        </p:nvSpPr>
        <p:spPr>
          <a:xfrm>
            <a:off x="423865" y="1491175"/>
            <a:ext cx="3932236" cy="1550190"/>
          </a:xfrm>
        </p:spPr>
        <p:txBody>
          <a:bodyPr>
            <a:noAutofit/>
          </a:bodyPr>
          <a:lstStyle/>
          <a:p>
            <a:r>
              <a:rPr lang="en-US" sz="3000" dirty="0"/>
              <a:t>BRAIN HEALTH matters throughout!</a:t>
            </a:r>
          </a:p>
          <a:p>
            <a:r>
              <a:rPr lang="en-US" sz="3000" dirty="0"/>
              <a:t>It’s never too late!</a:t>
            </a:r>
          </a:p>
        </p:txBody>
      </p:sp>
      <p:pic>
        <p:nvPicPr>
          <p:cNvPr id="3074" name="Picture 2" descr="77-Year-Old Is 1 of World's Oldest People With Down Syndrome - YouTube">
            <a:extLst>
              <a:ext uri="{FF2B5EF4-FFF2-40B4-BE49-F238E27FC236}">
                <a16:creationId xmlns:a16="http://schemas.microsoft.com/office/drawing/2014/main" id="{FF06109A-50AE-4238-B279-5501494665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218" y="3448050"/>
            <a:ext cx="4546545" cy="254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37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2472-4235-2944-9F41-BEB1C4604390}"/>
              </a:ext>
            </a:extLst>
          </p:cNvPr>
          <p:cNvSpPr>
            <a:spLocks noGrp="1"/>
          </p:cNvSpPr>
          <p:nvPr>
            <p:ph type="title"/>
          </p:nvPr>
        </p:nvSpPr>
        <p:spPr/>
        <p:txBody>
          <a:bodyPr/>
          <a:lstStyle/>
          <a:p>
            <a:r>
              <a:rPr lang="en-US" dirty="0"/>
              <a:t>Changing Focus in ID Support</a:t>
            </a:r>
          </a:p>
        </p:txBody>
      </p:sp>
      <p:sp>
        <p:nvSpPr>
          <p:cNvPr id="3" name="Content Placeholder 2">
            <a:extLst>
              <a:ext uri="{FF2B5EF4-FFF2-40B4-BE49-F238E27FC236}">
                <a16:creationId xmlns:a16="http://schemas.microsoft.com/office/drawing/2014/main" id="{25FE44E7-069C-4D4A-A6B8-A8FCE7F83EF2}"/>
              </a:ext>
            </a:extLst>
          </p:cNvPr>
          <p:cNvSpPr>
            <a:spLocks noGrp="1"/>
          </p:cNvSpPr>
          <p:nvPr>
            <p:ph sz="half" idx="1"/>
          </p:nvPr>
        </p:nvSpPr>
        <p:spPr/>
        <p:txBody>
          <a:bodyPr>
            <a:normAutofit lnSpcReduction="10000"/>
          </a:bodyPr>
          <a:lstStyle/>
          <a:p>
            <a:pPr marL="0" indent="0">
              <a:buNone/>
            </a:pPr>
            <a:r>
              <a:rPr lang="en-US" b="1" dirty="0"/>
              <a:t>BEFORE the Diagnosis </a:t>
            </a:r>
          </a:p>
          <a:p>
            <a:pPr>
              <a:spcAft>
                <a:spcPts val="600"/>
              </a:spcAft>
            </a:pPr>
            <a:r>
              <a:rPr lang="en-US" dirty="0"/>
              <a:t>Learning New Skills</a:t>
            </a:r>
          </a:p>
          <a:p>
            <a:pPr>
              <a:spcAft>
                <a:spcPts val="600"/>
              </a:spcAft>
            </a:pPr>
            <a:r>
              <a:rPr lang="en-US" dirty="0"/>
              <a:t>Independence &amp; Autonomy Valued and Encouraged</a:t>
            </a:r>
          </a:p>
          <a:p>
            <a:pPr>
              <a:spcAft>
                <a:spcPts val="600"/>
              </a:spcAft>
            </a:pPr>
            <a:r>
              <a:rPr lang="en-US" dirty="0"/>
              <a:t>Behavior Modification</a:t>
            </a:r>
          </a:p>
          <a:p>
            <a:pPr>
              <a:spcAft>
                <a:spcPts val="600"/>
              </a:spcAft>
            </a:pPr>
            <a:r>
              <a:rPr lang="en-US" dirty="0"/>
              <a:t>MORE Choices, Stimulation, Community Outings</a:t>
            </a:r>
          </a:p>
          <a:p>
            <a:pPr>
              <a:spcAft>
                <a:spcPts val="600"/>
              </a:spcAft>
            </a:pPr>
            <a:r>
              <a:rPr lang="en-US" dirty="0"/>
              <a:t>Focus on Doing</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493B6E0F-78AF-5E43-B34A-3E4AC097A253}"/>
              </a:ext>
            </a:extLst>
          </p:cNvPr>
          <p:cNvSpPr>
            <a:spLocks noGrp="1"/>
          </p:cNvSpPr>
          <p:nvPr>
            <p:ph sz="half" idx="2"/>
          </p:nvPr>
        </p:nvSpPr>
        <p:spPr>
          <a:xfrm>
            <a:off x="6172200" y="1825625"/>
            <a:ext cx="5181600" cy="4667250"/>
          </a:xfrm>
        </p:spPr>
        <p:txBody>
          <a:bodyPr>
            <a:normAutofit lnSpcReduction="10000"/>
          </a:bodyPr>
          <a:lstStyle/>
          <a:p>
            <a:pPr marL="0" indent="0">
              <a:buNone/>
            </a:pPr>
            <a:r>
              <a:rPr lang="en-US" b="1" dirty="0"/>
              <a:t>AFTER the Diagnosis </a:t>
            </a:r>
          </a:p>
          <a:p>
            <a:pPr>
              <a:spcAft>
                <a:spcPts val="600"/>
              </a:spcAft>
            </a:pPr>
            <a:r>
              <a:rPr lang="en-US" dirty="0"/>
              <a:t>Maintain Function &amp; Prevent Excess Disability</a:t>
            </a:r>
          </a:p>
          <a:p>
            <a:pPr>
              <a:spcAft>
                <a:spcPts val="600"/>
              </a:spcAft>
            </a:pPr>
            <a:r>
              <a:rPr lang="en-US" dirty="0"/>
              <a:t>“Hands-on” Personal Care</a:t>
            </a:r>
          </a:p>
          <a:p>
            <a:pPr>
              <a:spcAft>
                <a:spcPts val="600"/>
              </a:spcAft>
            </a:pPr>
            <a:r>
              <a:rPr lang="en-US" dirty="0"/>
              <a:t>Predictable, Consistent Routine</a:t>
            </a:r>
          </a:p>
          <a:p>
            <a:pPr>
              <a:spcAft>
                <a:spcPts val="600"/>
              </a:spcAft>
            </a:pPr>
            <a:r>
              <a:rPr lang="en-US" dirty="0"/>
              <a:t>Failure-free Choices</a:t>
            </a:r>
          </a:p>
          <a:p>
            <a:pPr>
              <a:spcAft>
                <a:spcPts val="600"/>
              </a:spcAft>
            </a:pPr>
            <a:r>
              <a:rPr lang="en-US" dirty="0"/>
              <a:t>Social Interactions!</a:t>
            </a:r>
          </a:p>
          <a:p>
            <a:pPr>
              <a:spcAft>
                <a:spcPts val="600"/>
              </a:spcAft>
            </a:pPr>
            <a:r>
              <a:rPr lang="en-US" dirty="0"/>
              <a:t>Focus on Feeling &amp; Being</a:t>
            </a:r>
          </a:p>
          <a:p>
            <a:pPr marL="1828800" lvl="4" indent="0">
              <a:buNone/>
            </a:pPr>
            <a:r>
              <a:rPr lang="en-US" dirty="0"/>
              <a:t>Service, 2002, 2017</a:t>
            </a:r>
          </a:p>
          <a:p>
            <a:pPr marL="0" indent="0">
              <a:buNone/>
            </a:pPr>
            <a:endParaRPr lang="en-US" dirty="0"/>
          </a:p>
        </p:txBody>
      </p:sp>
    </p:spTree>
    <p:extLst>
      <p:ext uri="{BB962C8B-B14F-4D97-AF65-F5344CB8AC3E}">
        <p14:creationId xmlns:p14="http://schemas.microsoft.com/office/powerpoint/2010/main" val="3531450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4C4D-D530-4D05-AC97-2D2816CF726A}"/>
              </a:ext>
            </a:extLst>
          </p:cNvPr>
          <p:cNvSpPr>
            <a:spLocks noGrp="1"/>
          </p:cNvSpPr>
          <p:nvPr>
            <p:ph type="title"/>
          </p:nvPr>
        </p:nvSpPr>
        <p:spPr>
          <a:xfrm>
            <a:off x="491436" y="243254"/>
            <a:ext cx="10515600" cy="1325563"/>
          </a:xfrm>
        </p:spPr>
        <p:txBody>
          <a:bodyPr>
            <a:noAutofit/>
          </a:bodyPr>
          <a:lstStyle/>
          <a:p>
            <a:r>
              <a:rPr lang="en-US" sz="4400" b="1" dirty="0"/>
              <a:t>Living with Dementia</a:t>
            </a:r>
            <a:endParaRPr lang="en-US" sz="4400" dirty="0"/>
          </a:p>
        </p:txBody>
      </p:sp>
      <p:sp>
        <p:nvSpPr>
          <p:cNvPr id="3" name="Text Placeholder 2">
            <a:extLst>
              <a:ext uri="{FF2B5EF4-FFF2-40B4-BE49-F238E27FC236}">
                <a16:creationId xmlns:a16="http://schemas.microsoft.com/office/drawing/2014/main" id="{D954F0EB-CBC4-44F6-80FB-61AC4E3E8BAA}"/>
              </a:ext>
            </a:extLst>
          </p:cNvPr>
          <p:cNvSpPr>
            <a:spLocks noGrp="1"/>
          </p:cNvSpPr>
          <p:nvPr>
            <p:ph type="body" sz="half" idx="4294967295"/>
          </p:nvPr>
        </p:nvSpPr>
        <p:spPr>
          <a:xfrm>
            <a:off x="614595" y="1860860"/>
            <a:ext cx="4678363" cy="4468813"/>
          </a:xfrm>
        </p:spPr>
        <p:txBody>
          <a:bodyPr/>
          <a:lstStyle/>
          <a:p>
            <a:r>
              <a:rPr lang="en-US" sz="2800" dirty="0"/>
              <a:t>The Value of the Life Story</a:t>
            </a:r>
          </a:p>
          <a:p>
            <a:r>
              <a:rPr lang="en-US" sz="2800" dirty="0"/>
              <a:t>Remaining Active and Engaged</a:t>
            </a:r>
          </a:p>
          <a:p>
            <a:endParaRPr lang="en-US" sz="2800" dirty="0"/>
          </a:p>
          <a:p>
            <a:endParaRPr lang="en-US" dirty="0"/>
          </a:p>
        </p:txBody>
      </p:sp>
      <p:sp>
        <p:nvSpPr>
          <p:cNvPr id="7" name="Rectangle: Rounded Corners 6">
            <a:extLst>
              <a:ext uri="{FF2B5EF4-FFF2-40B4-BE49-F238E27FC236}">
                <a16:creationId xmlns:a16="http://schemas.microsoft.com/office/drawing/2014/main" id="{AEB042DE-2295-46AA-9B15-3860F43020EE}"/>
              </a:ext>
            </a:extLst>
          </p:cNvPr>
          <p:cNvSpPr/>
          <p:nvPr/>
        </p:nvSpPr>
        <p:spPr>
          <a:xfrm>
            <a:off x="783296" y="3426107"/>
            <a:ext cx="3443930" cy="3094891"/>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457200" indent="-457200">
              <a:buFont typeface="+mj-lt"/>
              <a:buAutoNum type="arabicPeriod"/>
            </a:pPr>
            <a:r>
              <a:rPr lang="en-US" sz="2400" dirty="0">
                <a:latin typeface="Avenir Book" panose="02000503020000020003" pitchFamily="2" charset="0"/>
              </a:rPr>
              <a:t>Physical Exercise </a:t>
            </a:r>
          </a:p>
          <a:p>
            <a:pPr marL="457200" indent="-457200">
              <a:buFont typeface="+mj-lt"/>
              <a:buAutoNum type="arabicPeriod"/>
            </a:pPr>
            <a:r>
              <a:rPr lang="en-US" sz="2400" dirty="0">
                <a:latin typeface="Avenir Book" panose="02000503020000020003" pitchFamily="2" charset="0"/>
              </a:rPr>
              <a:t>Food &amp; Nutrition</a:t>
            </a:r>
          </a:p>
          <a:p>
            <a:pPr marL="457200" indent="-457200">
              <a:buFont typeface="+mj-lt"/>
              <a:buAutoNum type="arabicPeriod"/>
            </a:pPr>
            <a:r>
              <a:rPr lang="en-US" sz="2400" dirty="0">
                <a:latin typeface="Avenir Book" panose="02000503020000020003" pitchFamily="2" charset="0"/>
              </a:rPr>
              <a:t>Medical Health</a:t>
            </a:r>
          </a:p>
          <a:p>
            <a:pPr marL="457200" indent="-457200">
              <a:buFont typeface="+mj-lt"/>
              <a:buAutoNum type="arabicPeriod"/>
            </a:pPr>
            <a:r>
              <a:rPr lang="en-US" sz="2400" dirty="0">
                <a:latin typeface="Avenir Book" panose="02000503020000020003" pitchFamily="2" charset="0"/>
              </a:rPr>
              <a:t>Sleep &amp; Relaxation  </a:t>
            </a:r>
          </a:p>
          <a:p>
            <a:pPr marL="457200" indent="-457200">
              <a:buFont typeface="+mj-lt"/>
              <a:buAutoNum type="arabicPeriod"/>
            </a:pPr>
            <a:r>
              <a:rPr lang="en-US" sz="2400" dirty="0">
                <a:latin typeface="Avenir Book" panose="02000503020000020003" pitchFamily="2" charset="0"/>
              </a:rPr>
              <a:t>Mental Fitness </a:t>
            </a:r>
          </a:p>
          <a:p>
            <a:pPr marL="457200" indent="-457200">
              <a:buFont typeface="+mj-lt"/>
              <a:buAutoNum type="arabicPeriod"/>
            </a:pPr>
            <a:r>
              <a:rPr lang="en-US" sz="2400" dirty="0">
                <a:latin typeface="Avenir Book" panose="02000503020000020003" pitchFamily="2" charset="0"/>
              </a:rPr>
              <a:t>Social Interaction</a:t>
            </a:r>
          </a:p>
        </p:txBody>
      </p:sp>
      <p:pic>
        <p:nvPicPr>
          <p:cNvPr id="9" name="Picture 8" descr="pic 2">
            <a:extLst>
              <a:ext uri="{FF2B5EF4-FFF2-40B4-BE49-F238E27FC236}">
                <a16:creationId xmlns:a16="http://schemas.microsoft.com/office/drawing/2014/main" id="{4ADCC435-A133-450C-87CC-D79D00E6E25E}"/>
              </a:ext>
            </a:extLst>
          </p:cNvPr>
          <p:cNvPicPr/>
          <p:nvPr/>
        </p:nvPicPr>
        <p:blipFill>
          <a:blip r:embed="rId3" cstate="print"/>
          <a:srcRect/>
          <a:stretch>
            <a:fillRect/>
          </a:stretch>
        </p:blipFill>
        <p:spPr bwMode="auto">
          <a:xfrm>
            <a:off x="4574502" y="2457712"/>
            <a:ext cx="3042995" cy="3717840"/>
          </a:xfrm>
          <a:prstGeom prst="rect">
            <a:avLst/>
          </a:prstGeom>
          <a:noFill/>
          <a:ln w="9525">
            <a:noFill/>
            <a:miter lim="800000"/>
            <a:headEnd/>
            <a:tailEnd/>
          </a:ln>
        </p:spPr>
      </p:pic>
      <p:pic>
        <p:nvPicPr>
          <p:cNvPr id="4098" name="Picture 2">
            <a:extLst>
              <a:ext uri="{FF2B5EF4-FFF2-40B4-BE49-F238E27FC236}">
                <a16:creationId xmlns:a16="http://schemas.microsoft.com/office/drawing/2014/main" id="{F482D497-7A45-4159-8592-EA595C4409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22131" y="719529"/>
            <a:ext cx="3878433" cy="589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25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9AE13-DC93-4130-9082-0D726FA40105}"/>
              </a:ext>
            </a:extLst>
          </p:cNvPr>
          <p:cNvSpPr>
            <a:spLocks noGrp="1"/>
          </p:cNvSpPr>
          <p:nvPr>
            <p:ph type="title"/>
          </p:nvPr>
        </p:nvSpPr>
        <p:spPr>
          <a:xfrm>
            <a:off x="839788" y="457200"/>
            <a:ext cx="4557712" cy="2324100"/>
          </a:xfrm>
        </p:spPr>
        <p:txBody>
          <a:bodyPr>
            <a:noAutofit/>
          </a:bodyPr>
          <a:lstStyle/>
          <a:p>
            <a:r>
              <a:rPr lang="en-US" sz="4000" dirty="0"/>
              <a:t>Brain Health is both person-centered yet relationship centered</a:t>
            </a:r>
          </a:p>
        </p:txBody>
      </p:sp>
      <p:pic>
        <p:nvPicPr>
          <p:cNvPr id="4" name="Picture 2">
            <a:extLst>
              <a:ext uri="{FF2B5EF4-FFF2-40B4-BE49-F238E27FC236}">
                <a16:creationId xmlns:a16="http://schemas.microsoft.com/office/drawing/2014/main" id="{14655F41-5AD5-4A4F-AA5D-2F9062CD0358}"/>
              </a:ext>
            </a:extLst>
          </p:cNvPr>
          <p:cNvPicPr>
            <a:picLocks noGrp="1" noChangeAspect="1" noChangeArrowheads="1"/>
          </p:cNvPicPr>
          <p:nvPr>
            <p:ph idx="1"/>
          </p:nvPr>
        </p:nvPicPr>
        <p:blipFill>
          <a:blip r:embed="rId2" cstate="print"/>
          <a:stretch>
            <a:fillRect/>
          </a:stretch>
        </p:blipFill>
        <p:spPr bwMode="auto">
          <a:xfrm>
            <a:off x="7054851" y="911754"/>
            <a:ext cx="3932237" cy="5242983"/>
          </a:xfrm>
          <a:prstGeom prst="rect">
            <a:avLst/>
          </a:prstGeom>
          <a:noFill/>
          <a:ln w="9525">
            <a:noFill/>
            <a:miter lim="800000"/>
            <a:headEnd/>
            <a:tailEnd/>
          </a:ln>
        </p:spPr>
      </p:pic>
      <p:sp>
        <p:nvSpPr>
          <p:cNvPr id="5" name="Text Placeholder 4">
            <a:extLst>
              <a:ext uri="{FF2B5EF4-FFF2-40B4-BE49-F238E27FC236}">
                <a16:creationId xmlns:a16="http://schemas.microsoft.com/office/drawing/2014/main" id="{BE99E6C8-2ACC-47B5-8A1F-EE31C77B3AB2}"/>
              </a:ext>
            </a:extLst>
          </p:cNvPr>
          <p:cNvSpPr>
            <a:spLocks noGrp="1"/>
          </p:cNvSpPr>
          <p:nvPr>
            <p:ph type="body" sz="half" idx="2"/>
          </p:nvPr>
        </p:nvSpPr>
        <p:spPr>
          <a:xfrm>
            <a:off x="839788" y="3133408"/>
            <a:ext cx="5103812" cy="2468880"/>
          </a:xfrm>
        </p:spPr>
        <p:txBody>
          <a:bodyPr/>
          <a:lstStyle/>
          <a:p>
            <a:pPr marL="238125" indent="-227013">
              <a:buFont typeface="Arial" panose="020B0604020202020204" pitchFamily="34" charset="0"/>
              <a:buChar char="•"/>
            </a:pPr>
            <a:endParaRPr lang="en-US" sz="1600" dirty="0"/>
          </a:p>
          <a:p>
            <a:pPr marL="238125" indent="-227013">
              <a:buFont typeface="Arial" panose="020B0604020202020204" pitchFamily="34" charset="0"/>
              <a:buChar char="•"/>
            </a:pPr>
            <a:r>
              <a:rPr lang="en-US" sz="3200" dirty="0"/>
              <a:t>For the person with Intellectual Disabilities</a:t>
            </a:r>
          </a:p>
          <a:p>
            <a:pPr marL="238125" indent="-227013">
              <a:buFont typeface="Arial" panose="020B0604020202020204" pitchFamily="34" charset="0"/>
              <a:buChar char="•"/>
            </a:pPr>
            <a:r>
              <a:rPr lang="en-US" sz="3200" dirty="0"/>
              <a:t>For the Care Partner</a:t>
            </a:r>
          </a:p>
          <a:p>
            <a:pPr marL="238125" indent="-227013">
              <a:buFont typeface="Arial" panose="020B0604020202020204" pitchFamily="34" charset="0"/>
              <a:buChar char="•"/>
            </a:pPr>
            <a:r>
              <a:rPr lang="en-US" sz="3200" dirty="0"/>
              <a:t>When? </a:t>
            </a:r>
          </a:p>
        </p:txBody>
      </p:sp>
    </p:spTree>
    <p:extLst>
      <p:ext uri="{BB962C8B-B14F-4D97-AF65-F5344CB8AC3E}">
        <p14:creationId xmlns:p14="http://schemas.microsoft.com/office/powerpoint/2010/main" val="269375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E201-C7E4-4D16-8A2F-B9480883682D}"/>
              </a:ext>
            </a:extLst>
          </p:cNvPr>
          <p:cNvSpPr>
            <a:spLocks noGrp="1"/>
          </p:cNvSpPr>
          <p:nvPr>
            <p:ph type="title"/>
          </p:nvPr>
        </p:nvSpPr>
        <p:spPr>
          <a:xfrm>
            <a:off x="725488" y="381956"/>
            <a:ext cx="7687684" cy="1600200"/>
          </a:xfrm>
        </p:spPr>
        <p:txBody>
          <a:bodyPr>
            <a:no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Educate and Empower, Policies and Partnerships, and Workforce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Development</a:t>
            </a:r>
            <a:endParaRPr lang="en-US" sz="4400" dirty="0"/>
          </a:p>
        </p:txBody>
      </p:sp>
      <p:pic>
        <p:nvPicPr>
          <p:cNvPr id="6" name="Content Placeholder 5">
            <a:extLst>
              <a:ext uri="{FF2B5EF4-FFF2-40B4-BE49-F238E27FC236}">
                <a16:creationId xmlns:a16="http://schemas.microsoft.com/office/drawing/2014/main" id="{CDB8FC8A-2BF3-4BB8-B83E-7FD08CADF416}"/>
              </a:ext>
            </a:extLst>
          </p:cNvPr>
          <p:cNvPicPr>
            <a:picLocks noGrp="1" noChangeAspect="1"/>
          </p:cNvPicPr>
          <p:nvPr>
            <p:ph idx="1"/>
          </p:nvPr>
        </p:nvPicPr>
        <p:blipFill>
          <a:blip r:embed="rId2"/>
          <a:stretch>
            <a:fillRect/>
          </a:stretch>
        </p:blipFill>
        <p:spPr>
          <a:xfrm>
            <a:off x="5696242" y="1451982"/>
            <a:ext cx="3918857" cy="2913133"/>
          </a:xfrm>
        </p:spPr>
      </p:pic>
      <p:sp>
        <p:nvSpPr>
          <p:cNvPr id="4" name="Text Placeholder 3">
            <a:extLst>
              <a:ext uri="{FF2B5EF4-FFF2-40B4-BE49-F238E27FC236}">
                <a16:creationId xmlns:a16="http://schemas.microsoft.com/office/drawing/2014/main" id="{D95E6A28-1C61-43E1-AF34-1DD210CB214B}"/>
              </a:ext>
            </a:extLst>
          </p:cNvPr>
          <p:cNvSpPr>
            <a:spLocks noGrp="1"/>
          </p:cNvSpPr>
          <p:nvPr>
            <p:ph type="body" sz="half" idx="2"/>
          </p:nvPr>
        </p:nvSpPr>
        <p:spPr>
          <a:xfrm>
            <a:off x="469900" y="2184400"/>
            <a:ext cx="5308600" cy="4050344"/>
          </a:xfrm>
        </p:spPr>
        <p:txBody>
          <a:bodyPr>
            <a:noAutofit/>
          </a:bodyPr>
          <a:lstStyle/>
          <a:p>
            <a:pPr>
              <a:lnSpc>
                <a:spcPct val="110000"/>
              </a:lnSpc>
            </a:pPr>
            <a:r>
              <a:rPr lang="en-US" sz="1800" b="1" i="0" dirty="0">
                <a:solidFill>
                  <a:schemeClr val="accent1"/>
                </a:solidFill>
                <a:effectLst/>
                <a:latin typeface="Calibri" panose="020F0502020204030204" pitchFamily="34" charset="0"/>
                <a:cs typeface="Calibri" panose="020F0502020204030204" pitchFamily="34" charset="0"/>
              </a:rPr>
              <a:t>THE NTG WEBSITE:</a:t>
            </a:r>
          </a:p>
          <a:p>
            <a:pPr>
              <a:lnSpc>
                <a:spcPct val="110000"/>
              </a:lnSpc>
            </a:pPr>
            <a:r>
              <a:rPr lang="en-US" sz="1800" b="1" i="0" dirty="0">
                <a:effectLst/>
                <a:latin typeface="Calibri" panose="020F0502020204030204" pitchFamily="34" charset="0"/>
                <a:cs typeface="Calibri" panose="020F0502020204030204" pitchFamily="34" charset="0"/>
              </a:rPr>
              <a:t>MY THINKER'S NOT WORKING</a:t>
            </a:r>
          </a:p>
          <a:p>
            <a:pPr>
              <a:lnSpc>
                <a:spcPct val="110000"/>
              </a:lnSpc>
            </a:pPr>
            <a:r>
              <a:rPr lang="en-US" sz="1800" b="1" i="0" dirty="0">
                <a:solidFill>
                  <a:srgbClr val="3E747D"/>
                </a:solidFill>
                <a:effectLst/>
                <a:latin typeface="Calibri" panose="020F0502020204030204" pitchFamily="34" charset="0"/>
                <a:cs typeface="Calibri" panose="020F0502020204030204" pitchFamily="34" charset="0"/>
              </a:rPr>
              <a:t>FREQUENTLY ASKED QUESTIONS</a:t>
            </a:r>
            <a:endParaRPr lang="en-US" sz="1800" b="1" i="0" dirty="0">
              <a:effectLst/>
              <a:latin typeface="Calibri" panose="020F0502020204030204" pitchFamily="34" charset="0"/>
              <a:cs typeface="Calibri" panose="020F0502020204030204" pitchFamily="34" charset="0"/>
            </a:endParaRPr>
          </a:p>
          <a:p>
            <a:pPr>
              <a:lnSpc>
                <a:spcPct val="110000"/>
              </a:lnSpc>
            </a:pPr>
            <a:r>
              <a:rPr lang="en-US" sz="1800" b="1" i="0" dirty="0">
                <a:effectLst/>
                <a:latin typeface="Calibri" panose="020F0502020204030204" pitchFamily="34" charset="0"/>
                <a:cs typeface="Calibri" panose="020F0502020204030204" pitchFamily="34" charset="0"/>
              </a:rPr>
              <a:t>GUIDELINES FOR EVALUATION AND MANAGEMENT OF DEMENTIA IN ADULTS WITH ID</a:t>
            </a:r>
          </a:p>
          <a:p>
            <a:pPr>
              <a:lnSpc>
                <a:spcPct val="110000"/>
              </a:lnSpc>
            </a:pPr>
            <a:r>
              <a:rPr lang="en-US" sz="1800" b="1" i="0" dirty="0">
                <a:solidFill>
                  <a:schemeClr val="accent1">
                    <a:lumMod val="75000"/>
                  </a:schemeClr>
                </a:solidFill>
                <a:effectLst/>
                <a:latin typeface="Calibri" panose="020F0502020204030204" pitchFamily="34" charset="0"/>
                <a:cs typeface="Calibri" panose="020F0502020204030204" pitchFamily="34" charset="0"/>
              </a:rPr>
              <a:t>GUIDELINES FOR STRUCTURING COMMUNITY CARE AND SUPPORTS FOR PEOPLE WITH ID AFFECTED BY DEMENTIA</a:t>
            </a:r>
          </a:p>
          <a:p>
            <a:pPr>
              <a:lnSpc>
                <a:spcPct val="110000"/>
              </a:lnSpc>
            </a:pPr>
            <a:r>
              <a:rPr lang="en-US" sz="1800" b="1" i="0" dirty="0">
                <a:effectLst/>
                <a:latin typeface="Calibri" panose="020F0502020204030204" pitchFamily="34" charset="0"/>
                <a:cs typeface="Calibri" panose="020F0502020204030204" pitchFamily="34" charset="0"/>
              </a:rPr>
              <a:t>GUIDELINES FOR DEMENTIA-RELATED HEALTH ADVOCACY FOR ADULTS WITH ID AND DEMENTIA</a:t>
            </a:r>
          </a:p>
          <a:p>
            <a:pPr>
              <a:lnSpc>
                <a:spcPct val="110000"/>
              </a:lnSpc>
            </a:pPr>
            <a:endParaRPr lang="en-US" sz="1800" b="1" i="0" dirty="0">
              <a:effectLst/>
              <a:latin typeface="Calibri" panose="020F0502020204030204" pitchFamily="34" charset="0"/>
              <a:cs typeface="Calibri" panose="020F0502020204030204" pitchFamily="34" charset="0"/>
            </a:endParaRPr>
          </a:p>
          <a:p>
            <a:pPr>
              <a:lnSpc>
                <a:spcPct val="110000"/>
              </a:lnSpc>
            </a:pPr>
            <a:r>
              <a:rPr lang="en-US" sz="1800" b="1" dirty="0" err="1">
                <a:latin typeface="Calibri" panose="020F0502020204030204" pitchFamily="34" charset="0"/>
                <a:cs typeface="Calibri" panose="020F0502020204030204" pitchFamily="34" charset="0"/>
              </a:rPr>
              <a:t>www.the-ntg.org</a:t>
            </a:r>
            <a:endParaRPr lang="en-US" sz="1800" b="1" i="0" dirty="0">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BE16E69-BD47-4AE8-A481-2C0F651162CE}"/>
              </a:ext>
            </a:extLst>
          </p:cNvPr>
          <p:cNvPicPr>
            <a:picLocks noChangeAspect="1"/>
          </p:cNvPicPr>
          <p:nvPr/>
        </p:nvPicPr>
        <p:blipFill>
          <a:blip r:embed="rId3"/>
          <a:stretch>
            <a:fillRect/>
          </a:stretch>
        </p:blipFill>
        <p:spPr>
          <a:xfrm>
            <a:off x="8991600" y="564893"/>
            <a:ext cx="3200400" cy="3058789"/>
          </a:xfrm>
          <a:prstGeom prst="rect">
            <a:avLst/>
          </a:prstGeom>
        </p:spPr>
      </p:pic>
      <p:pic>
        <p:nvPicPr>
          <p:cNvPr id="10" name="Picture 9">
            <a:extLst>
              <a:ext uri="{FF2B5EF4-FFF2-40B4-BE49-F238E27FC236}">
                <a16:creationId xmlns:a16="http://schemas.microsoft.com/office/drawing/2014/main" id="{A30C658C-1AD7-47B2-B2B1-8466FBFB3D46}"/>
              </a:ext>
            </a:extLst>
          </p:cNvPr>
          <p:cNvPicPr>
            <a:picLocks noChangeAspect="1"/>
          </p:cNvPicPr>
          <p:nvPr/>
        </p:nvPicPr>
        <p:blipFill>
          <a:blip r:embed="rId4"/>
          <a:stretch>
            <a:fillRect/>
          </a:stretch>
        </p:blipFill>
        <p:spPr>
          <a:xfrm>
            <a:off x="7176682" y="4309009"/>
            <a:ext cx="2024743" cy="2548991"/>
          </a:xfrm>
          <a:prstGeom prst="rect">
            <a:avLst/>
          </a:prstGeom>
        </p:spPr>
      </p:pic>
      <p:pic>
        <p:nvPicPr>
          <p:cNvPr id="12" name="Picture 11">
            <a:extLst>
              <a:ext uri="{FF2B5EF4-FFF2-40B4-BE49-F238E27FC236}">
                <a16:creationId xmlns:a16="http://schemas.microsoft.com/office/drawing/2014/main" id="{8DADCD15-5143-4261-B0D6-77D8F059CB74}"/>
              </a:ext>
            </a:extLst>
          </p:cNvPr>
          <p:cNvPicPr>
            <a:picLocks noChangeAspect="1"/>
          </p:cNvPicPr>
          <p:nvPr/>
        </p:nvPicPr>
        <p:blipFill>
          <a:blip r:embed="rId5"/>
          <a:stretch>
            <a:fillRect/>
          </a:stretch>
        </p:blipFill>
        <p:spPr>
          <a:xfrm>
            <a:off x="9201425" y="3081610"/>
            <a:ext cx="2990575" cy="3776390"/>
          </a:xfrm>
          <a:prstGeom prst="rect">
            <a:avLst/>
          </a:prstGeom>
        </p:spPr>
      </p:pic>
    </p:spTree>
    <p:extLst>
      <p:ext uri="{BB962C8B-B14F-4D97-AF65-F5344CB8AC3E}">
        <p14:creationId xmlns:p14="http://schemas.microsoft.com/office/powerpoint/2010/main" val="133639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A15DB-ADDC-4632-ACAD-2565A1081BAD}"/>
              </a:ext>
            </a:extLst>
          </p:cNvPr>
          <p:cNvSpPr>
            <a:spLocks noGrp="1"/>
          </p:cNvSpPr>
          <p:nvPr>
            <p:ph type="title"/>
          </p:nvPr>
        </p:nvSpPr>
        <p:spPr>
          <a:xfrm>
            <a:off x="2237979" y="158488"/>
            <a:ext cx="6042421" cy="718739"/>
          </a:xfrm>
          <a:solidFill>
            <a:schemeClr val="bg1"/>
          </a:solidFill>
          <a:ln w="22225">
            <a:solidFill>
              <a:srgbClr val="FF0000"/>
            </a:solidFill>
          </a:ln>
        </p:spPr>
        <p:txBody>
          <a:bodyPr>
            <a:noAutofit/>
          </a:bodyPr>
          <a:lstStyle/>
          <a:p>
            <a:pPr algn="ctr"/>
            <a:r>
              <a:rPr lang="en-US" sz="3200" b="1" dirty="0"/>
              <a:t>Person/Family Centered Resources</a:t>
            </a:r>
          </a:p>
        </p:txBody>
      </p:sp>
      <p:pic>
        <p:nvPicPr>
          <p:cNvPr id="7" name="Picture 6" descr="A screenshot of a cell phone&#10;&#10;Description generated with high confidence">
            <a:extLst>
              <a:ext uri="{FF2B5EF4-FFF2-40B4-BE49-F238E27FC236}">
                <a16:creationId xmlns:a16="http://schemas.microsoft.com/office/drawing/2014/main" id="{5B2C3355-0945-4895-BE44-72E9B59A8C85}"/>
              </a:ext>
            </a:extLst>
          </p:cNvPr>
          <p:cNvPicPr>
            <a:picLocks noChangeAspect="1"/>
          </p:cNvPicPr>
          <p:nvPr/>
        </p:nvPicPr>
        <p:blipFill>
          <a:blip r:embed="rId3"/>
          <a:stretch>
            <a:fillRect/>
          </a:stretch>
        </p:blipFill>
        <p:spPr>
          <a:xfrm>
            <a:off x="9125570" y="1707706"/>
            <a:ext cx="2857500" cy="4371975"/>
          </a:xfrm>
          <a:prstGeom prst="rect">
            <a:avLst/>
          </a:prstGeom>
          <a:ln w="22225">
            <a:solidFill>
              <a:srgbClr val="FF0000"/>
            </a:solidFill>
          </a:ln>
        </p:spPr>
      </p:pic>
      <p:pic>
        <p:nvPicPr>
          <p:cNvPr id="8" name="Picture 7">
            <a:extLst>
              <a:ext uri="{FF2B5EF4-FFF2-40B4-BE49-F238E27FC236}">
                <a16:creationId xmlns:a16="http://schemas.microsoft.com/office/drawing/2014/main" id="{F944496D-0E7A-482B-8EBA-8F6CDAC714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2407" y="1290971"/>
            <a:ext cx="3270539" cy="4159750"/>
          </a:xfrm>
          <a:prstGeom prst="rect">
            <a:avLst/>
          </a:prstGeom>
          <a:ln w="22225">
            <a:solidFill>
              <a:srgbClr val="FF0000"/>
            </a:solidFill>
          </a:ln>
        </p:spPr>
      </p:pic>
      <p:pic>
        <p:nvPicPr>
          <p:cNvPr id="9218" name="Picture 2" descr="Image result for alzheimer's ndss">
            <a:extLst>
              <a:ext uri="{FF2B5EF4-FFF2-40B4-BE49-F238E27FC236}">
                <a16:creationId xmlns:a16="http://schemas.microsoft.com/office/drawing/2014/main" id="{EC15F37A-E9F9-464B-80DD-645273C504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3295" y="1047977"/>
            <a:ext cx="3236012" cy="4189264"/>
          </a:xfrm>
          <a:prstGeom prst="rect">
            <a:avLst/>
          </a:prstGeom>
          <a:noFill/>
          <a:ln w="22225">
            <a:solidFill>
              <a:srgbClr val="FF0000"/>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6E81DF-4489-4ED1-9337-F8BE9354A4E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5477" y="1027439"/>
            <a:ext cx="3396818" cy="4112072"/>
          </a:xfrm>
          <a:prstGeom prst="rect">
            <a:avLst/>
          </a:prstGeom>
          <a:ln w="22225">
            <a:solidFill>
              <a:srgbClr val="FF0000"/>
            </a:solidFill>
          </a:ln>
        </p:spPr>
      </p:pic>
      <p:sp>
        <p:nvSpPr>
          <p:cNvPr id="3" name="Rectangle 2">
            <a:extLst>
              <a:ext uri="{FF2B5EF4-FFF2-40B4-BE49-F238E27FC236}">
                <a16:creationId xmlns:a16="http://schemas.microsoft.com/office/drawing/2014/main" id="{69348239-B825-4A95-AE9A-BA5F5EEC9478}"/>
              </a:ext>
            </a:extLst>
          </p:cNvPr>
          <p:cNvSpPr/>
          <p:nvPr/>
        </p:nvSpPr>
        <p:spPr>
          <a:xfrm>
            <a:off x="4768949" y="5243863"/>
            <a:ext cx="4477708" cy="461665"/>
          </a:xfrm>
          <a:prstGeom prst="rect">
            <a:avLst/>
          </a:prstGeom>
        </p:spPr>
        <p:txBody>
          <a:bodyPr wrap="square">
            <a:spAutoFit/>
          </a:bodyPr>
          <a:lstStyle/>
          <a:p>
            <a:r>
              <a:rPr lang="en-US" sz="1200" b="1" dirty="0">
                <a:solidFill>
                  <a:schemeClr val="tx2"/>
                </a:solidFill>
                <a:latin typeface="Arial" panose="020B0604020202020204" pitchFamily="34" charset="0"/>
                <a:cs typeface="Arial" panose="020B0604020202020204" pitchFamily="34" charset="0"/>
              </a:rPr>
              <a:t>http://www.sevenhills.org/uploads/SHRI-IDD-ADRD-Resource-Guide.pdf</a:t>
            </a:r>
          </a:p>
        </p:txBody>
      </p:sp>
      <p:sp>
        <p:nvSpPr>
          <p:cNvPr id="4" name="Rectangle 3">
            <a:extLst>
              <a:ext uri="{FF2B5EF4-FFF2-40B4-BE49-F238E27FC236}">
                <a16:creationId xmlns:a16="http://schemas.microsoft.com/office/drawing/2014/main" id="{66FCC1F0-F12A-435A-8B58-689D3A730C09}"/>
              </a:ext>
            </a:extLst>
          </p:cNvPr>
          <p:cNvSpPr/>
          <p:nvPr/>
        </p:nvSpPr>
        <p:spPr>
          <a:xfrm>
            <a:off x="9544952" y="1089922"/>
            <a:ext cx="2260908" cy="646331"/>
          </a:xfrm>
          <a:prstGeom prst="rect">
            <a:avLst/>
          </a:prstGeom>
        </p:spPr>
        <p:txBody>
          <a:bodyPr wrap="square">
            <a:spAutoFit/>
          </a:bodyPr>
          <a:lstStyle/>
          <a:p>
            <a:r>
              <a:rPr lang="en-US" sz="1200" b="1" dirty="0">
                <a:solidFill>
                  <a:schemeClr val="tx2"/>
                </a:solidFill>
                <a:latin typeface="Arial" panose="020B0604020202020204" pitchFamily="34" charset="0"/>
                <a:cs typeface="Arial" panose="020B0604020202020204" pitchFamily="34" charset="0"/>
              </a:rPr>
              <a:t>www.learningdisabilityanddementia.org/jennys-diary.html</a:t>
            </a:r>
          </a:p>
        </p:txBody>
      </p:sp>
      <p:sp>
        <p:nvSpPr>
          <p:cNvPr id="6" name="Rectangle 5">
            <a:extLst>
              <a:ext uri="{FF2B5EF4-FFF2-40B4-BE49-F238E27FC236}">
                <a16:creationId xmlns:a16="http://schemas.microsoft.com/office/drawing/2014/main" id="{EB6A8206-BF72-45EF-882C-D982034C34B1}"/>
              </a:ext>
            </a:extLst>
          </p:cNvPr>
          <p:cNvSpPr/>
          <p:nvPr/>
        </p:nvSpPr>
        <p:spPr>
          <a:xfrm>
            <a:off x="3333174" y="5726066"/>
            <a:ext cx="3128422" cy="646331"/>
          </a:xfrm>
          <a:prstGeom prst="rect">
            <a:avLst/>
          </a:prstGeom>
        </p:spPr>
        <p:txBody>
          <a:bodyPr wrap="square">
            <a:spAutoFit/>
          </a:bodyPr>
          <a:lstStyle/>
          <a:p>
            <a:r>
              <a:rPr lang="en-US" sz="1200" b="1" dirty="0">
                <a:solidFill>
                  <a:schemeClr val="tx2"/>
                </a:solidFill>
                <a:latin typeface="Arial" panose="020B0604020202020204" pitchFamily="34" charset="0"/>
                <a:cs typeface="Arial" panose="020B0604020202020204" pitchFamily="34" charset="0"/>
              </a:rPr>
              <a:t>http://www.ndss.org/wp-content/uploads/2017/11/NDSS_Guidebook_FINAL.pdf</a:t>
            </a:r>
          </a:p>
        </p:txBody>
      </p:sp>
      <p:sp>
        <p:nvSpPr>
          <p:cNvPr id="9" name="Rectangle 8">
            <a:extLst>
              <a:ext uri="{FF2B5EF4-FFF2-40B4-BE49-F238E27FC236}">
                <a16:creationId xmlns:a16="http://schemas.microsoft.com/office/drawing/2014/main" id="{E9A56581-9875-4C28-8A10-6FB99DB24177}"/>
              </a:ext>
            </a:extLst>
          </p:cNvPr>
          <p:cNvSpPr/>
          <p:nvPr/>
        </p:nvSpPr>
        <p:spPr>
          <a:xfrm>
            <a:off x="62635" y="5567028"/>
            <a:ext cx="3270539" cy="646331"/>
          </a:xfrm>
          <a:prstGeom prst="rect">
            <a:avLst/>
          </a:prstGeom>
        </p:spPr>
        <p:txBody>
          <a:bodyPr wrap="square">
            <a:spAutoFit/>
          </a:bodyPr>
          <a:lstStyle/>
          <a:p>
            <a:r>
              <a:rPr lang="en-US" sz="1200" b="1" dirty="0">
                <a:solidFill>
                  <a:schemeClr val="tx2"/>
                </a:solidFill>
                <a:latin typeface="Arial" panose="020B0604020202020204" pitchFamily="34" charset="0"/>
                <a:cs typeface="Arial" panose="020B0604020202020204" pitchFamily="34" charset="0"/>
              </a:rPr>
              <a:t>http://www.ndss.org/wp-content/uploads/2017/11/Aging-and-Down-Syndrome.pdf</a:t>
            </a:r>
          </a:p>
        </p:txBody>
      </p:sp>
      <p:pic>
        <p:nvPicPr>
          <p:cNvPr id="11" name="Picture 10">
            <a:extLst>
              <a:ext uri="{FF2B5EF4-FFF2-40B4-BE49-F238E27FC236}">
                <a16:creationId xmlns:a16="http://schemas.microsoft.com/office/drawing/2014/main" id="{B05CDF01-0687-46E5-9928-58C782AC3FEB}"/>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6264" y="4797378"/>
            <a:ext cx="1857375" cy="1857375"/>
          </a:xfrm>
          <a:prstGeom prst="rect">
            <a:avLst/>
          </a:prstGeom>
          <a:noFill/>
          <a:ln w="9525">
            <a:noFill/>
            <a:miter lim="800000"/>
            <a:headEnd/>
            <a:tailEnd/>
          </a:ln>
        </p:spPr>
      </p:pic>
      <p:sp>
        <p:nvSpPr>
          <p:cNvPr id="15" name="TextBox 14">
            <a:extLst>
              <a:ext uri="{FF2B5EF4-FFF2-40B4-BE49-F238E27FC236}">
                <a16:creationId xmlns:a16="http://schemas.microsoft.com/office/drawing/2014/main" id="{61E4408E-BCFE-4782-9E81-B2D154B95C51}"/>
              </a:ext>
            </a:extLst>
          </p:cNvPr>
          <p:cNvSpPr txBox="1"/>
          <p:nvPr/>
        </p:nvSpPr>
        <p:spPr>
          <a:xfrm>
            <a:off x="6363135" y="6305272"/>
            <a:ext cx="6197484" cy="321306"/>
          </a:xfrm>
          <a:prstGeom prst="rect">
            <a:avLst/>
          </a:prstGeom>
          <a:noFill/>
        </p:spPr>
        <p:txBody>
          <a:bodyPr wrap="square">
            <a:spAutoFit/>
          </a:bodyPr>
          <a:lstStyle/>
          <a:p>
            <a:pPr marL="0" marR="0">
              <a:lnSpc>
                <a:spcPts val="1920"/>
              </a:lnSpc>
              <a:spcBef>
                <a:spcPts val="0"/>
              </a:spcBef>
              <a:spcAft>
                <a:spcPts val="1200"/>
              </a:spcAft>
            </a:pPr>
            <a:r>
              <a:rPr lang="en-US" sz="1400" u="sng" dirty="0">
                <a:effectLst/>
                <a:latin typeface="proxima-nova"/>
                <a:ea typeface="Times New Roman" panose="02020603050405020304" pitchFamily="18" charset="0"/>
                <a:hlinkClick r:id="rId8">
                  <a:extLst>
                    <a:ext uri="{A12FA001-AC4F-418D-AE19-62706E023703}">
                      <ahyp:hlinkClr xmlns:ahyp="http://schemas.microsoft.com/office/drawing/2018/hyperlinkcolor" val="tx"/>
                    </a:ext>
                  </a:extLst>
                </a:hlinkClick>
              </a:rPr>
              <a:t>https://booksbeyondwords.co.uk/bookshop/paperbacks/ann-has-dementia</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677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7114-8CA7-8D4D-996B-B56DCD7A1337}"/>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8FBB506A-54FD-E647-8315-89C4F59D4EFD}"/>
              </a:ext>
            </a:extLst>
          </p:cNvPr>
          <p:cNvSpPr>
            <a:spLocks noGrp="1"/>
          </p:cNvSpPr>
          <p:nvPr>
            <p:ph idx="1"/>
          </p:nvPr>
        </p:nvSpPr>
        <p:spPr>
          <a:xfrm>
            <a:off x="392723" y="1825625"/>
            <a:ext cx="10515600" cy="4351338"/>
          </a:xfrm>
        </p:spPr>
        <p:txBody>
          <a:bodyPr>
            <a:normAutofit lnSpcReduction="10000"/>
          </a:bodyPr>
          <a:lstStyle/>
          <a:p>
            <a:pPr marL="457200" lvl="1" indent="0">
              <a:buNone/>
            </a:pPr>
            <a:endParaRPr lang="en-US" dirty="0"/>
          </a:p>
          <a:p>
            <a:pPr marL="917575" lvl="1" indent="-460375">
              <a:lnSpc>
                <a:spcPct val="100000"/>
              </a:lnSpc>
              <a:buFont typeface="Courier New" panose="02070309020205020404" pitchFamily="49" charset="0"/>
              <a:buChar char="o"/>
            </a:pPr>
            <a:r>
              <a:rPr lang="en-US" dirty="0"/>
              <a:t>Do you have any issues and needs for brain health?</a:t>
            </a:r>
          </a:p>
          <a:p>
            <a:pPr marL="917575" lvl="1" indent="-460375">
              <a:lnSpc>
                <a:spcPct val="100000"/>
              </a:lnSpc>
              <a:buFont typeface="Courier New" panose="02070309020205020404" pitchFamily="49" charset="0"/>
              <a:buChar char="o"/>
            </a:pPr>
            <a:r>
              <a:rPr lang="en-US" dirty="0"/>
              <a:t>What types of brain health resources/information would be useful?</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For more information contact:</a:t>
            </a:r>
          </a:p>
          <a:p>
            <a:pPr marL="457200" lvl="1" indent="0">
              <a:buNone/>
            </a:pPr>
            <a:r>
              <a:rPr lang="en-US" b="1" dirty="0"/>
              <a:t>Jasmina Sisirak, PhD, MPH</a:t>
            </a:r>
          </a:p>
          <a:p>
            <a:pPr marL="457200" lvl="1" indent="0">
              <a:buNone/>
            </a:pPr>
            <a:r>
              <a:rPr lang="en-US" b="1" dirty="0">
                <a:hlinkClick r:id="rId3"/>
              </a:rPr>
              <a:t>jsisirak@uic.edu</a:t>
            </a:r>
            <a:endParaRPr lang="en-US" b="1" dirty="0"/>
          </a:p>
        </p:txBody>
      </p:sp>
      <p:pic>
        <p:nvPicPr>
          <p:cNvPr id="6" name="Picture 5" descr="Text&#10;&#10;Description automatically generated">
            <a:extLst>
              <a:ext uri="{FF2B5EF4-FFF2-40B4-BE49-F238E27FC236}">
                <a16:creationId xmlns:a16="http://schemas.microsoft.com/office/drawing/2014/main" id="{0C9B700A-2512-9745-8CE7-9E9027B8E736}"/>
              </a:ext>
            </a:extLst>
          </p:cNvPr>
          <p:cNvPicPr>
            <a:picLocks noChangeAspect="1"/>
          </p:cNvPicPr>
          <p:nvPr/>
        </p:nvPicPr>
        <p:blipFill>
          <a:blip r:embed="rId4"/>
          <a:stretch>
            <a:fillRect/>
          </a:stretch>
        </p:blipFill>
        <p:spPr>
          <a:xfrm>
            <a:off x="5181600" y="4651072"/>
            <a:ext cx="7010400" cy="2097808"/>
          </a:xfrm>
          <a:prstGeom prst="rect">
            <a:avLst/>
          </a:prstGeom>
        </p:spPr>
      </p:pic>
    </p:spTree>
    <p:extLst>
      <p:ext uri="{BB962C8B-B14F-4D97-AF65-F5344CB8AC3E}">
        <p14:creationId xmlns:p14="http://schemas.microsoft.com/office/powerpoint/2010/main" val="1431606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5284D7-D3F0-904B-9289-E11B09BFA74D}"/>
              </a:ext>
            </a:extLst>
          </p:cNvPr>
          <p:cNvSpPr/>
          <p:nvPr/>
        </p:nvSpPr>
        <p:spPr>
          <a:xfrm>
            <a:off x="627529" y="1580051"/>
            <a:ext cx="10936942" cy="3970318"/>
          </a:xfrm>
          <a:prstGeom prst="rect">
            <a:avLst/>
          </a:prstGeom>
        </p:spPr>
        <p:txBody>
          <a:bodyPr wrap="square">
            <a:spAutoFit/>
          </a:bodyPr>
          <a:lstStyle/>
          <a:p>
            <a:pPr marL="468313" indent="-468313" algn="ctr"/>
            <a:r>
              <a:rPr lang="en-US" sz="2400" b="1" dirty="0"/>
              <a:t>Join us for Webinar 2: May 25</a:t>
            </a:r>
            <a:r>
              <a:rPr lang="en-US" sz="2400" b="1" baseline="30000" dirty="0"/>
              <a:t>th</a:t>
            </a:r>
            <a:r>
              <a:rPr lang="en-US" sz="2400" b="1" dirty="0"/>
              <a:t>, 2021 (1pm-2pm CT)</a:t>
            </a:r>
            <a:endParaRPr lang="en-US" sz="2000" dirty="0"/>
          </a:p>
          <a:p>
            <a:pPr marL="468313" indent="-468313" algn="ctr"/>
            <a:endParaRPr lang="en-US" sz="2200" dirty="0">
              <a:latin typeface="Calibri" panose="020F0502020204030204" pitchFamily="34" charset="0"/>
              <a:cs typeface="Calibri" panose="020F0502020204030204" pitchFamily="34" charset="0"/>
            </a:endParaRPr>
          </a:p>
          <a:p>
            <a:pPr marL="468313" indent="-468313" algn="ctr"/>
            <a:r>
              <a:rPr lang="en-US" sz="3200" b="1" dirty="0">
                <a:solidFill>
                  <a:srgbClr val="531C55"/>
                </a:solidFill>
                <a:latin typeface="Century Gothic" panose="020B0502020202020204" pitchFamily="34" charset="0"/>
              </a:rPr>
              <a:t>Brain Health Across the Lifespan for People with Intellectual and Developmental Disabilities</a:t>
            </a:r>
          </a:p>
          <a:p>
            <a:pPr marL="468313" indent="-468313" algn="ctr"/>
            <a:endParaRPr lang="en-US" sz="2400" dirty="0">
              <a:latin typeface="Avenir Book" panose="02000503020000020003" pitchFamily="2" charset="0"/>
            </a:endParaRPr>
          </a:p>
          <a:p>
            <a:pPr marL="468313" indent="-468313" algn="ctr"/>
            <a:r>
              <a:rPr lang="en-US" sz="2400" b="1" dirty="0">
                <a:latin typeface="Avenir Book" panose="02000503020000020003" pitchFamily="2" charset="0"/>
              </a:rPr>
              <a:t>Lucille </a:t>
            </a:r>
            <a:r>
              <a:rPr lang="en-US" sz="2400" b="1" dirty="0" err="1">
                <a:latin typeface="Avenir Book" panose="02000503020000020003" pitchFamily="2" charset="0"/>
              </a:rPr>
              <a:t>Esralew</a:t>
            </a:r>
            <a:r>
              <a:rPr lang="en-US" sz="2400" b="1" dirty="0">
                <a:latin typeface="Avenir Book" panose="02000503020000020003" pitchFamily="2" charset="0"/>
              </a:rPr>
              <a:t>, PhD, NADD-CC</a:t>
            </a:r>
          </a:p>
          <a:p>
            <a:pPr marL="468313" indent="-468313" algn="ctr"/>
            <a:r>
              <a:rPr lang="en-US" sz="2400" dirty="0">
                <a:latin typeface="Avenir Book" panose="02000503020000020003" pitchFamily="2" charset="0"/>
              </a:rPr>
              <a:t>Office of Statewide Clinical Services, Clinical Services Branch </a:t>
            </a:r>
            <a:r>
              <a:rPr lang="en-US" sz="2400">
                <a:latin typeface="Avenir Book" panose="02000503020000020003" pitchFamily="2" charset="0"/>
              </a:rPr>
              <a:t>for </a:t>
            </a:r>
          </a:p>
          <a:p>
            <a:pPr marL="468313" indent="-468313" algn="ctr"/>
            <a:r>
              <a:rPr lang="en-US" sz="2400">
                <a:latin typeface="Avenir Book" panose="02000503020000020003" pitchFamily="2" charset="0"/>
              </a:rPr>
              <a:t>the </a:t>
            </a:r>
            <a:r>
              <a:rPr lang="en-US" sz="2400" dirty="0">
                <a:latin typeface="Avenir Book" panose="02000503020000020003" pitchFamily="2" charset="0"/>
              </a:rPr>
              <a:t>California Department of Developmental Services </a:t>
            </a:r>
          </a:p>
          <a:p>
            <a:pPr marL="468313" indent="-468313" algn="ctr"/>
            <a:endParaRPr lang="en-US" sz="2400" dirty="0">
              <a:latin typeface="Avenir Book" panose="02000503020000020003" pitchFamily="2" charset="0"/>
              <a:cs typeface="Calibri" panose="020F0502020204030204" pitchFamily="34" charset="0"/>
            </a:endParaRPr>
          </a:p>
          <a:p>
            <a:pPr marL="468313" indent="-468313" algn="ctr"/>
            <a:endParaRPr lang="en-US" sz="2200" dirty="0">
              <a:latin typeface="Avenir Book" panose="02000503020000020003" pitchFamily="2" charset="0"/>
              <a:cs typeface="Calibri" panose="020F0502020204030204" pitchFamily="34" charset="0"/>
            </a:endParaRPr>
          </a:p>
        </p:txBody>
      </p:sp>
      <p:pic>
        <p:nvPicPr>
          <p:cNvPr id="6" name="Picture 5" descr="Text&#10;&#10;Description automatically generated">
            <a:extLst>
              <a:ext uri="{FF2B5EF4-FFF2-40B4-BE49-F238E27FC236}">
                <a16:creationId xmlns:a16="http://schemas.microsoft.com/office/drawing/2014/main" id="{5E030609-7C88-C945-97FC-ECE24BE99C06}"/>
              </a:ext>
            </a:extLst>
          </p:cNvPr>
          <p:cNvPicPr>
            <a:picLocks noChangeAspect="1"/>
          </p:cNvPicPr>
          <p:nvPr/>
        </p:nvPicPr>
        <p:blipFill>
          <a:blip r:embed="rId3"/>
          <a:stretch>
            <a:fillRect/>
          </a:stretch>
        </p:blipFill>
        <p:spPr>
          <a:xfrm>
            <a:off x="6282976" y="5067300"/>
            <a:ext cx="5659454" cy="1693548"/>
          </a:xfrm>
          <a:prstGeom prst="rect">
            <a:avLst/>
          </a:prstGeom>
        </p:spPr>
      </p:pic>
      <p:pic>
        <p:nvPicPr>
          <p:cNvPr id="11" name="Picture 10">
            <a:extLst>
              <a:ext uri="{FF2B5EF4-FFF2-40B4-BE49-F238E27FC236}">
                <a16:creationId xmlns:a16="http://schemas.microsoft.com/office/drawing/2014/main" id="{60D17201-411D-DA41-ADBD-9ADBC6A81E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387" y="10694"/>
            <a:ext cx="4220879" cy="1026870"/>
          </a:xfrm>
          <a:prstGeom prst="rect">
            <a:avLst/>
          </a:prstGeom>
        </p:spPr>
      </p:pic>
    </p:spTree>
    <p:extLst>
      <p:ext uri="{BB962C8B-B14F-4D97-AF65-F5344CB8AC3E}">
        <p14:creationId xmlns:p14="http://schemas.microsoft.com/office/powerpoint/2010/main" val="290421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923E-D45D-8D4C-BD34-CF95B4F97344}"/>
              </a:ext>
            </a:extLst>
          </p:cNvPr>
          <p:cNvSpPr>
            <a:spLocks noGrp="1"/>
          </p:cNvSpPr>
          <p:nvPr>
            <p:ph type="title"/>
          </p:nvPr>
        </p:nvSpPr>
        <p:spPr>
          <a:xfrm>
            <a:off x="144380" y="1"/>
            <a:ext cx="8638674" cy="1042988"/>
          </a:xfrm>
          <a:solidFill>
            <a:srgbClr val="033989"/>
          </a:solidFill>
        </p:spPr>
        <p:txBody>
          <a:bodyPr vert="horz" lIns="91440" tIns="45720" rIns="91440" bIns="45720" rtlCol="0" anchor="ctr">
            <a:noAutofit/>
          </a:bodyPr>
          <a:lstStyle/>
          <a:p>
            <a:pPr fontAlgn="base">
              <a:lnSpc>
                <a:spcPct val="100000"/>
              </a:lnSpc>
            </a:pPr>
            <a:r>
              <a:rPr lang="en-US" sz="3600" dirty="0">
                <a:solidFill>
                  <a:schemeClr val="bg1"/>
                </a:solidFill>
              </a:rPr>
              <a:t>National Healthy Brain Initiative Collaborative</a:t>
            </a:r>
          </a:p>
        </p:txBody>
      </p:sp>
      <p:sp>
        <p:nvSpPr>
          <p:cNvPr id="4" name="Rectangle 3">
            <a:extLst>
              <a:ext uri="{FF2B5EF4-FFF2-40B4-BE49-F238E27FC236}">
                <a16:creationId xmlns:a16="http://schemas.microsoft.com/office/drawing/2014/main" id="{70807864-D421-534A-BCBD-C0AD8752DDC3}"/>
              </a:ext>
            </a:extLst>
          </p:cNvPr>
          <p:cNvSpPr/>
          <p:nvPr/>
        </p:nvSpPr>
        <p:spPr>
          <a:xfrm>
            <a:off x="238751" y="1812760"/>
            <a:ext cx="11823915" cy="4631727"/>
          </a:xfrm>
          <a:prstGeom prst="rect">
            <a:avLst/>
          </a:prstGeom>
        </p:spPr>
        <p:txBody>
          <a:bodyPr vert="horz" lIns="91440" tIns="45720" rIns="91440" bIns="45720" rtlCol="0">
            <a:noAutofit/>
          </a:bodyPr>
          <a:lstStyle/>
          <a:p>
            <a:pPr fontAlgn="base"/>
            <a:r>
              <a:rPr lang="en-US" sz="3200" b="1" dirty="0">
                <a:latin typeface="Avenir Book" panose="02000503020000020003" pitchFamily="2" charset="0"/>
              </a:rPr>
              <a:t>Partnership</a:t>
            </a:r>
          </a:p>
          <a:p>
            <a:pPr marL="457200" indent="-457200" fontAlgn="base">
              <a:buFont typeface="Arial" panose="020B0604020202020204" pitchFamily="34" charset="0"/>
              <a:buChar char="•"/>
            </a:pPr>
            <a:r>
              <a:rPr lang="en-US" sz="3200" b="1" dirty="0" err="1">
                <a:latin typeface="Avenir Book" panose="02000503020000020003" pitchFamily="2" charset="0"/>
              </a:rPr>
              <a:t>HealthMatters</a:t>
            </a:r>
            <a:r>
              <a:rPr lang="en-US" sz="3200" b="1" dirty="0">
                <a:latin typeface="Avenir Book" panose="02000503020000020003" pitchFamily="2" charset="0"/>
              </a:rPr>
              <a:t> Program</a:t>
            </a:r>
            <a:r>
              <a:rPr lang="en-US" sz="3200" dirty="0">
                <a:latin typeface="Avenir Book" panose="02000503020000020003" pitchFamily="2" charset="0"/>
              </a:rPr>
              <a:t>, University of Illinois at Chicago </a:t>
            </a:r>
            <a:br>
              <a:rPr lang="en-US" sz="3200" dirty="0">
                <a:latin typeface="Avenir Book" panose="02000503020000020003" pitchFamily="2" charset="0"/>
              </a:rPr>
            </a:br>
            <a:r>
              <a:rPr lang="en-US" sz="3200" dirty="0">
                <a:latin typeface="Avenir Book" panose="02000503020000020003" pitchFamily="2" charset="0"/>
              </a:rPr>
              <a:t>(Beth Marks, PhD, RN, FAAN and Jasmina Sisirak, PhD, MPH)</a:t>
            </a:r>
          </a:p>
          <a:p>
            <a:pPr marL="457200" indent="-457200" fontAlgn="base">
              <a:buFont typeface="Arial" panose="020B0604020202020204" pitchFamily="34" charset="0"/>
              <a:buChar char="•"/>
            </a:pPr>
            <a:r>
              <a:rPr lang="en-US" sz="3200" b="1" dirty="0">
                <a:latin typeface="Avenir Book" panose="02000503020000020003" pitchFamily="2" charset="0"/>
              </a:rPr>
              <a:t>National</a:t>
            </a:r>
            <a:r>
              <a:rPr lang="en-US" sz="3200" b="1" dirty="0">
                <a:solidFill>
                  <a:srgbClr val="0563C1"/>
                </a:solidFill>
                <a:latin typeface="Avenir Book" panose="02000503020000020003" pitchFamily="2" charset="0"/>
              </a:rPr>
              <a:t> </a:t>
            </a:r>
            <a:r>
              <a:rPr lang="en-US" sz="3200" b="1" dirty="0">
                <a:latin typeface="Avenir Book" panose="02000503020000020003" pitchFamily="2" charset="0"/>
              </a:rPr>
              <a:t>Task Group on Intellectual Disabilities and Dementia Practices </a:t>
            </a:r>
            <a:r>
              <a:rPr lang="en-US" sz="3200" dirty="0">
                <a:latin typeface="Avenir Book" panose="02000503020000020003" pitchFamily="2" charset="0"/>
              </a:rPr>
              <a:t>(NTG)</a:t>
            </a:r>
            <a:br>
              <a:rPr lang="en-US" sz="3200" dirty="0">
                <a:latin typeface="Avenir Book" panose="02000503020000020003" pitchFamily="2" charset="0"/>
              </a:rPr>
            </a:br>
            <a:r>
              <a:rPr lang="en-US" sz="3200" dirty="0">
                <a:latin typeface="Avenir Book" panose="02000503020000020003" pitchFamily="2" charset="0"/>
              </a:rPr>
              <a:t>(Matthew Janicki, PhD and Kathryn Service, RN)</a:t>
            </a:r>
          </a:p>
          <a:p>
            <a:pPr marL="457200" indent="-457200" fontAlgn="base">
              <a:buFont typeface="Arial" panose="020B0604020202020204" pitchFamily="34" charset="0"/>
              <a:buChar char="•"/>
            </a:pPr>
            <a:r>
              <a:rPr lang="en-US" sz="3200" b="1" dirty="0">
                <a:latin typeface="Avenir Book" panose="02000503020000020003" pitchFamily="2" charset="0"/>
              </a:rPr>
              <a:t>ENGAGE-IL HRSA Geriatrics Workforce Enhancement Program (GWEP) </a:t>
            </a:r>
            <a:r>
              <a:rPr lang="en-US" sz="3200" dirty="0">
                <a:latin typeface="Avenir Book" panose="02000503020000020003" pitchFamily="2" charset="0"/>
              </a:rPr>
              <a:t>(Valerie Gruss, PhD, APN, CNP-BC, FAAN)</a:t>
            </a:r>
          </a:p>
          <a:p>
            <a:pPr lvl="1" fontAlgn="base"/>
            <a:endParaRPr lang="en-US" sz="3200" dirty="0">
              <a:latin typeface="Avenir Book" panose="02000503020000020003" pitchFamily="2" charset="0"/>
            </a:endParaRPr>
          </a:p>
        </p:txBody>
      </p:sp>
      <p:sp>
        <p:nvSpPr>
          <p:cNvPr id="9" name="Rectangle 8">
            <a:extLst>
              <a:ext uri="{FF2B5EF4-FFF2-40B4-BE49-F238E27FC236}">
                <a16:creationId xmlns:a16="http://schemas.microsoft.com/office/drawing/2014/main" id="{98D7BB7B-CF6B-1D45-9729-E9691ED7282F}"/>
              </a:ext>
            </a:extLst>
          </p:cNvPr>
          <p:cNvSpPr/>
          <p:nvPr/>
        </p:nvSpPr>
        <p:spPr>
          <a:xfrm>
            <a:off x="347775" y="6414807"/>
            <a:ext cx="11823915" cy="424732"/>
          </a:xfrm>
          <a:prstGeom prst="rect">
            <a:avLst/>
          </a:prstGeom>
          <a:solidFill>
            <a:schemeClr val="accent1">
              <a:alpha val="7000"/>
            </a:schemeClr>
          </a:solidFill>
        </p:spPr>
        <p:txBody>
          <a:bodyPr wrap="square">
            <a:spAutoFit/>
          </a:bodyPr>
          <a:lstStyle/>
          <a:p>
            <a:pPr fontAlgn="base">
              <a:lnSpc>
                <a:spcPct val="90000"/>
              </a:lnSpc>
              <a:spcAft>
                <a:spcPts val="600"/>
              </a:spcAft>
            </a:pPr>
            <a:r>
              <a:rPr lang="en-US" sz="1200" dirty="0"/>
              <a:t>A grant from the Centers for Disease Control and Prevention (CDC), National Center for Chronic Disease Prevention and Health Promotion, The Healthy Brain Initiative Award #1 NU58DP006782-01-00 supported the development of this presentation. Contents are solely the responsibility of the authors and do not represent the official views of CDC.</a:t>
            </a:r>
          </a:p>
        </p:txBody>
      </p:sp>
      <p:pic>
        <p:nvPicPr>
          <p:cNvPr id="7" name="Picture 6">
            <a:extLst>
              <a:ext uri="{FF2B5EF4-FFF2-40B4-BE49-F238E27FC236}">
                <a16:creationId xmlns:a16="http://schemas.microsoft.com/office/drawing/2014/main" id="{8EF0301C-9A6C-2C4E-B83B-A1DED3D6A3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5754" y="33783"/>
            <a:ext cx="3104222" cy="755206"/>
          </a:xfrm>
          <a:prstGeom prst="rect">
            <a:avLst/>
          </a:prstGeom>
        </p:spPr>
      </p:pic>
    </p:spTree>
    <p:extLst>
      <p:ext uri="{BB962C8B-B14F-4D97-AF65-F5344CB8AC3E}">
        <p14:creationId xmlns:p14="http://schemas.microsoft.com/office/powerpoint/2010/main" val="140508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FA725-ADE2-4E88-B8FD-3F49EA4042B9}"/>
              </a:ext>
            </a:extLst>
          </p:cNvPr>
          <p:cNvSpPr>
            <a:spLocks noGrp="1"/>
          </p:cNvSpPr>
          <p:nvPr>
            <p:ph type="title"/>
          </p:nvPr>
        </p:nvSpPr>
        <p:spPr/>
        <p:txBody>
          <a:bodyPr/>
          <a:lstStyle/>
          <a:p>
            <a:r>
              <a:rPr lang="en-US" dirty="0"/>
              <a:t>Dementia and Intellectual and Developmental Disabilities</a:t>
            </a:r>
          </a:p>
        </p:txBody>
      </p:sp>
      <p:sp>
        <p:nvSpPr>
          <p:cNvPr id="5" name="Text Placeholder 4">
            <a:extLst>
              <a:ext uri="{FF2B5EF4-FFF2-40B4-BE49-F238E27FC236}">
                <a16:creationId xmlns:a16="http://schemas.microsoft.com/office/drawing/2014/main" id="{8819F1C1-E97F-4595-AB6E-8BBDA8E31659}"/>
              </a:ext>
            </a:extLst>
          </p:cNvPr>
          <p:cNvSpPr>
            <a:spLocks noGrp="1"/>
          </p:cNvSpPr>
          <p:nvPr>
            <p:ph type="body" idx="1"/>
          </p:nvPr>
        </p:nvSpPr>
        <p:spPr/>
        <p:txBody>
          <a:bodyPr/>
          <a:lstStyle/>
          <a:p>
            <a:r>
              <a:rPr lang="en-US" dirty="0"/>
              <a:t>1</a:t>
            </a:r>
          </a:p>
        </p:txBody>
      </p:sp>
    </p:spTree>
    <p:extLst>
      <p:ext uri="{BB962C8B-B14F-4D97-AF65-F5344CB8AC3E}">
        <p14:creationId xmlns:p14="http://schemas.microsoft.com/office/powerpoint/2010/main" val="238444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B1D5-B7FF-441F-A25C-011009566394}"/>
              </a:ext>
            </a:extLst>
          </p:cNvPr>
          <p:cNvSpPr>
            <a:spLocks noGrp="1"/>
          </p:cNvSpPr>
          <p:nvPr>
            <p:ph type="title"/>
          </p:nvPr>
        </p:nvSpPr>
        <p:spPr>
          <a:xfrm>
            <a:off x="338137" y="365125"/>
            <a:ext cx="11015663" cy="1325563"/>
          </a:xfrm>
        </p:spPr>
        <p:txBody>
          <a:bodyPr>
            <a:normAutofit/>
          </a:bodyPr>
          <a:lstStyle/>
          <a:p>
            <a:r>
              <a:rPr lang="en-US" dirty="0">
                <a:latin typeface="Georgia" panose="02040502050405020303" pitchFamily="18" charset="0"/>
              </a:rPr>
              <a:t>Intellectual Disability and</a:t>
            </a:r>
            <a:br>
              <a:rPr lang="en-US" dirty="0">
                <a:latin typeface="Georgia" panose="02040502050405020303" pitchFamily="18" charset="0"/>
              </a:rPr>
            </a:br>
            <a:r>
              <a:rPr lang="en-US" dirty="0">
                <a:latin typeface="Georgia" panose="02040502050405020303" pitchFamily="18" charset="0"/>
              </a:rPr>
              <a:t>Developmental Disability </a:t>
            </a:r>
          </a:p>
        </p:txBody>
      </p:sp>
      <p:sp>
        <p:nvSpPr>
          <p:cNvPr id="3" name="Content Placeholder 2">
            <a:extLst>
              <a:ext uri="{FF2B5EF4-FFF2-40B4-BE49-F238E27FC236}">
                <a16:creationId xmlns:a16="http://schemas.microsoft.com/office/drawing/2014/main" id="{5E30B0EE-D15B-40B0-AAB0-78D99642D367}"/>
              </a:ext>
            </a:extLst>
          </p:cNvPr>
          <p:cNvSpPr>
            <a:spLocks noGrp="1"/>
          </p:cNvSpPr>
          <p:nvPr>
            <p:ph idx="1"/>
          </p:nvPr>
        </p:nvSpPr>
        <p:spPr>
          <a:xfrm>
            <a:off x="235131" y="1688665"/>
            <a:ext cx="11956870" cy="5169335"/>
          </a:xfrm>
        </p:spPr>
        <p:txBody>
          <a:bodyPr>
            <a:noAutofit/>
          </a:bodyPr>
          <a:lstStyle/>
          <a:p>
            <a:pPr>
              <a:lnSpc>
                <a:spcPct val="100000"/>
              </a:lnSpc>
              <a:spcBef>
                <a:spcPts val="0"/>
              </a:spcBef>
            </a:pPr>
            <a:endParaRPr lang="en-US" sz="2400" dirty="0"/>
          </a:p>
          <a:p>
            <a:pPr>
              <a:lnSpc>
                <a:spcPct val="100000"/>
              </a:lnSpc>
              <a:spcBef>
                <a:spcPts val="0"/>
              </a:spcBef>
            </a:pPr>
            <a:r>
              <a:rPr lang="en-US" sz="2400" dirty="0"/>
              <a:t>The terms </a:t>
            </a:r>
            <a:r>
              <a:rPr lang="en-US" sz="2400" i="1" u="sng" dirty="0"/>
              <a:t>intellectual disability</a:t>
            </a:r>
            <a:r>
              <a:rPr lang="en-US" sz="2400" i="1" dirty="0"/>
              <a:t> (ID) </a:t>
            </a:r>
            <a:r>
              <a:rPr lang="en-US" sz="2400" dirty="0"/>
              <a:t>and </a:t>
            </a:r>
            <a:r>
              <a:rPr lang="en-US" sz="2400" i="1" u="sng" dirty="0"/>
              <a:t>developmental disability</a:t>
            </a:r>
            <a:r>
              <a:rPr lang="en-US" sz="2400" i="1" dirty="0"/>
              <a:t> (DD), </a:t>
            </a:r>
            <a:r>
              <a:rPr lang="en-US" sz="2400" dirty="0"/>
              <a:t>are often used interchangeably – however, there are notable differences between the two. </a:t>
            </a:r>
          </a:p>
          <a:p>
            <a:pPr marL="0" indent="0">
              <a:lnSpc>
                <a:spcPct val="100000"/>
              </a:lnSpc>
              <a:spcBef>
                <a:spcPts val="0"/>
              </a:spcBef>
              <a:buNone/>
            </a:pPr>
            <a:endParaRPr lang="en-US" sz="1000" b="1" dirty="0"/>
          </a:p>
          <a:p>
            <a:pPr marL="0" indent="0">
              <a:lnSpc>
                <a:spcPct val="100000"/>
              </a:lnSpc>
              <a:spcBef>
                <a:spcPts val="0"/>
              </a:spcBef>
              <a:buNone/>
            </a:pPr>
            <a:endParaRPr lang="en-US" sz="1000" b="1" dirty="0"/>
          </a:p>
          <a:p>
            <a:pPr marL="0" indent="0">
              <a:lnSpc>
                <a:spcPct val="100000"/>
              </a:lnSpc>
              <a:spcBef>
                <a:spcPts val="0"/>
              </a:spcBef>
              <a:buNone/>
            </a:pPr>
            <a:r>
              <a:rPr lang="en-US" sz="2400" b="1" dirty="0"/>
              <a:t>Developmental disabilities (DD)</a:t>
            </a:r>
            <a:r>
              <a:rPr lang="en-US" sz="2400" dirty="0"/>
              <a:t>  </a:t>
            </a:r>
          </a:p>
          <a:p>
            <a:pPr marL="0" indent="0">
              <a:lnSpc>
                <a:spcPct val="100000"/>
              </a:lnSpc>
              <a:spcBef>
                <a:spcPts val="0"/>
              </a:spcBef>
              <a:buNone/>
            </a:pPr>
            <a:r>
              <a:rPr lang="en-US" sz="2400" dirty="0"/>
              <a:t>- an umbrella term for many various conditions affecting children during the developmental period (usually before the late teens) and for adults continuing into old age</a:t>
            </a:r>
          </a:p>
          <a:p>
            <a:pPr marL="349250" lvl="1" indent="-298450">
              <a:lnSpc>
                <a:spcPct val="100000"/>
              </a:lnSpc>
              <a:spcBef>
                <a:spcPts val="0"/>
              </a:spcBef>
            </a:pPr>
            <a:r>
              <a:rPr lang="en-US" sz="1800" dirty="0"/>
              <a:t>Under federal law, a condition defined by a life-long impairment in physical, learning, language, or behavior (occurring before age 22)</a:t>
            </a:r>
          </a:p>
          <a:p>
            <a:pPr marL="349250" lvl="1" indent="-298450">
              <a:lnSpc>
                <a:spcPct val="100000"/>
              </a:lnSpc>
              <a:spcBef>
                <a:spcPts val="0"/>
              </a:spcBef>
            </a:pPr>
            <a:r>
              <a:rPr lang="en-US" sz="1800" dirty="0"/>
              <a:t>Some prevalent developmental disabilities in general population are:</a:t>
            </a:r>
          </a:p>
          <a:p>
            <a:pPr marL="582613" lvl="2" indent="-233363">
              <a:lnSpc>
                <a:spcPct val="100000"/>
              </a:lnSpc>
              <a:spcBef>
                <a:spcPts val="0"/>
              </a:spcBef>
              <a:buFont typeface="Wingdings" pitchFamily="2" charset="2"/>
              <a:buChar char="Ø"/>
            </a:pPr>
            <a:r>
              <a:rPr lang="en-US" sz="1800" dirty="0"/>
              <a:t>attention-deficit/hyperactivity disorder (ADHD), learning disability, developmental delay, autism spectrum disorder, various genetic disorders impairing typical development, speech impairment, </a:t>
            </a:r>
            <a:r>
              <a:rPr lang="en-US" sz="1800" b="1" dirty="0"/>
              <a:t>intellectual disability</a:t>
            </a:r>
            <a:r>
              <a:rPr lang="en-US" sz="1800" u="sng" dirty="0"/>
              <a:t>,</a:t>
            </a:r>
            <a:r>
              <a:rPr lang="en-US" sz="1800" b="1" dirty="0"/>
              <a:t> </a:t>
            </a:r>
            <a:r>
              <a:rPr lang="en-US" sz="1800" dirty="0"/>
              <a:t>severe seizures, significant sensory losses or impairments, cerebral palsy</a:t>
            </a:r>
          </a:p>
          <a:p>
            <a:pPr marL="582613" lvl="2" indent="-233363">
              <a:lnSpc>
                <a:spcPct val="100000"/>
              </a:lnSpc>
              <a:spcBef>
                <a:spcPts val="0"/>
              </a:spcBef>
              <a:buFont typeface="Wingdings" pitchFamily="2" charset="2"/>
              <a:buChar char="Ø"/>
            </a:pPr>
            <a:r>
              <a:rPr lang="en-US" sz="1800" dirty="0"/>
              <a:t>Some conditions are sufficiently severe as to impair lifelong independent function; others are mitigated by medical and educational measures</a:t>
            </a:r>
          </a:p>
          <a:p>
            <a:pPr marL="125413" lvl="1" indent="-233363">
              <a:lnSpc>
                <a:spcPct val="100000"/>
              </a:lnSpc>
              <a:spcBef>
                <a:spcPts val="0"/>
              </a:spcBef>
              <a:buFont typeface="Wingdings" pitchFamily="2" charset="2"/>
              <a:buChar char="Ø"/>
            </a:pPr>
            <a:r>
              <a:rPr lang="en-US" sz="2200" dirty="0"/>
              <a:t>Low incidence of dementia – usually due to lower life expectancy</a:t>
            </a:r>
          </a:p>
        </p:txBody>
      </p:sp>
      <p:sp>
        <p:nvSpPr>
          <p:cNvPr id="4" name="Rectangle 3">
            <a:extLst>
              <a:ext uri="{FF2B5EF4-FFF2-40B4-BE49-F238E27FC236}">
                <a16:creationId xmlns:a16="http://schemas.microsoft.com/office/drawing/2014/main" id="{F0FD02E1-115D-EF4E-9596-F46988FECF74}"/>
              </a:ext>
            </a:extLst>
          </p:cNvPr>
          <p:cNvSpPr/>
          <p:nvPr/>
        </p:nvSpPr>
        <p:spPr>
          <a:xfrm>
            <a:off x="7733210" y="6573006"/>
            <a:ext cx="4458789" cy="284994"/>
          </a:xfrm>
          <a:prstGeom prst="rect">
            <a:avLst/>
          </a:prstGeom>
          <a:solidFill>
            <a:schemeClr val="bg1">
              <a:lumMod val="95000"/>
            </a:schemeClr>
          </a:solidFill>
        </p:spPr>
        <p:txBody>
          <a:bodyPr wrap="square">
            <a:spAutoFit/>
          </a:bodyPr>
          <a:lstStyle/>
          <a:p>
            <a:pPr algn="r"/>
            <a:r>
              <a:rPr lang="en-US" sz="1200" i="1" baseline="30000" dirty="0"/>
              <a:t>1 </a:t>
            </a:r>
            <a:r>
              <a:rPr lang="en-US" sz="1200" i="1" dirty="0" err="1"/>
              <a:t>Zablotsky</a:t>
            </a:r>
            <a:r>
              <a:rPr lang="en-US" sz="1200" i="1" dirty="0"/>
              <a:t>, et al. Pediatrics, 2019, </a:t>
            </a:r>
            <a:r>
              <a:rPr lang="en-US" sz="1200" i="1" dirty="0" err="1"/>
              <a:t>doi.org</a:t>
            </a:r>
            <a:r>
              <a:rPr lang="en-US" sz="1200" i="1" dirty="0"/>
              <a:t>/10.1542/peds.2019-0811</a:t>
            </a:r>
            <a:endParaRPr lang="en-US" sz="1200" dirty="0"/>
          </a:p>
        </p:txBody>
      </p:sp>
    </p:spTree>
    <p:extLst>
      <p:ext uri="{BB962C8B-B14F-4D97-AF65-F5344CB8AC3E}">
        <p14:creationId xmlns:p14="http://schemas.microsoft.com/office/powerpoint/2010/main" val="211088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F97C-A5CA-48DD-BC14-2861F3437A90}"/>
              </a:ext>
            </a:extLst>
          </p:cNvPr>
          <p:cNvSpPr>
            <a:spLocks noGrp="1"/>
          </p:cNvSpPr>
          <p:nvPr>
            <p:ph type="title"/>
          </p:nvPr>
        </p:nvSpPr>
        <p:spPr/>
        <p:txBody>
          <a:bodyPr/>
          <a:lstStyle/>
          <a:p>
            <a:r>
              <a:rPr lang="en-US" b="1" dirty="0"/>
              <a:t>Intellectual Disability </a:t>
            </a:r>
            <a:r>
              <a:rPr lang="en-US" dirty="0"/>
              <a:t>(ID)</a:t>
            </a:r>
          </a:p>
        </p:txBody>
      </p:sp>
      <p:sp>
        <p:nvSpPr>
          <p:cNvPr id="3" name="Content Placeholder 2">
            <a:extLst>
              <a:ext uri="{FF2B5EF4-FFF2-40B4-BE49-F238E27FC236}">
                <a16:creationId xmlns:a16="http://schemas.microsoft.com/office/drawing/2014/main" id="{D53492C0-6843-47DE-80AC-FFC5242E239F}"/>
              </a:ext>
            </a:extLst>
          </p:cNvPr>
          <p:cNvSpPr>
            <a:spLocks noGrp="1"/>
          </p:cNvSpPr>
          <p:nvPr>
            <p:ph idx="1"/>
          </p:nvPr>
        </p:nvSpPr>
        <p:spPr/>
        <p:txBody>
          <a:bodyPr>
            <a:normAutofit lnSpcReduction="10000"/>
          </a:bodyPr>
          <a:lstStyle/>
          <a:p>
            <a:r>
              <a:rPr lang="en-US" dirty="0"/>
              <a:t>a specific condition under ‘developmental disabilities’ characterized by below-average intelligence and lacking skills needed for daily living and self-direction</a:t>
            </a:r>
          </a:p>
          <a:p>
            <a:r>
              <a:rPr lang="en-US" dirty="0"/>
              <a:t>Generally seen as originating before the late teens, but usually present in early childhood</a:t>
            </a:r>
          </a:p>
          <a:p>
            <a:r>
              <a:rPr lang="en-US" dirty="0"/>
              <a:t>Often associated with presence of cerebral palsy, autism, or seizure.</a:t>
            </a:r>
          </a:p>
          <a:p>
            <a:r>
              <a:rPr lang="en-US" dirty="0"/>
              <a:t>Causes can include genetics, birthing injuries, disease or illness affecting the brain, and environmental deprivation</a:t>
            </a:r>
          </a:p>
          <a:p>
            <a:r>
              <a:rPr lang="en-US" dirty="0"/>
              <a:t>High risk for dementia among adults with Down syndrome, otherwise prevalence generally like the general population</a:t>
            </a:r>
          </a:p>
        </p:txBody>
      </p:sp>
    </p:spTree>
    <p:extLst>
      <p:ext uri="{BB962C8B-B14F-4D97-AF65-F5344CB8AC3E}">
        <p14:creationId xmlns:p14="http://schemas.microsoft.com/office/powerpoint/2010/main" val="115327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3F55B4D-251B-437D-8C56-4737C296EF42}"/>
              </a:ext>
            </a:extLst>
          </p:cNvPr>
          <p:cNvSpPr>
            <a:spLocks noGrp="1" noChangeArrowheads="1"/>
          </p:cNvSpPr>
          <p:nvPr>
            <p:ph type="title"/>
          </p:nvPr>
        </p:nvSpPr>
        <p:spPr/>
        <p:txBody>
          <a:bodyPr>
            <a:normAutofit/>
          </a:bodyPr>
          <a:lstStyle/>
          <a:p>
            <a:r>
              <a:rPr lang="en-US" altLang="en-US" b="1" dirty="0"/>
              <a:t>Intellectual disability (ID)</a:t>
            </a:r>
          </a:p>
        </p:txBody>
      </p:sp>
      <p:sp>
        <p:nvSpPr>
          <p:cNvPr id="55299" name="Rectangle 3">
            <a:extLst>
              <a:ext uri="{FF2B5EF4-FFF2-40B4-BE49-F238E27FC236}">
                <a16:creationId xmlns:a16="http://schemas.microsoft.com/office/drawing/2014/main" id="{8D2300E5-0D1C-4D3D-B587-6EE94600DC53}"/>
              </a:ext>
            </a:extLst>
          </p:cNvPr>
          <p:cNvSpPr>
            <a:spLocks noGrp="1" noChangeArrowheads="1"/>
          </p:cNvSpPr>
          <p:nvPr>
            <p:ph idx="1"/>
          </p:nvPr>
        </p:nvSpPr>
        <p:spPr>
          <a:xfrm>
            <a:off x="838199" y="2053049"/>
            <a:ext cx="7315201" cy="4263887"/>
          </a:xfrm>
        </p:spPr>
        <p:txBody>
          <a:bodyPr>
            <a:normAutofit/>
          </a:bodyPr>
          <a:lstStyle/>
          <a:p>
            <a:pPr>
              <a:buFont typeface="Wingdings" panose="05000000000000000000" pitchFamily="2" charset="2"/>
              <a:buNone/>
            </a:pPr>
            <a:r>
              <a:rPr lang="en-US" altLang="en-US" sz="2800" dirty="0"/>
              <a:t>Characterized by</a:t>
            </a:r>
          </a:p>
          <a:p>
            <a:pPr lvl="1"/>
            <a:r>
              <a:rPr lang="en-US" altLang="en-US" sz="2400" dirty="0"/>
              <a:t>Below normative intellectual functioning, due to cognitive impairment (organic or functional) present since birth or infancy</a:t>
            </a:r>
          </a:p>
          <a:p>
            <a:pPr lvl="1"/>
            <a:r>
              <a:rPr lang="en-US" altLang="en-US" sz="2400" i="1" dirty="0"/>
              <a:t>Not a mental illness or psychiatric impairment</a:t>
            </a:r>
          </a:p>
          <a:p>
            <a:pPr lvl="1"/>
            <a:r>
              <a:rPr lang="en-US" altLang="en-US" sz="2400" dirty="0"/>
              <a:t>Varies in degree and co-impairment</a:t>
            </a:r>
          </a:p>
          <a:p>
            <a:pPr lvl="1"/>
            <a:r>
              <a:rPr lang="en-US" altLang="en-US" sz="2400" dirty="0"/>
              <a:t>Compensated by training, education, remediation, habilitation, supports for life activities</a:t>
            </a:r>
          </a:p>
          <a:p>
            <a:pPr>
              <a:buFont typeface="Wingdings" panose="05000000000000000000" pitchFamily="2" charset="2"/>
              <a:buNone/>
            </a:pPr>
            <a:r>
              <a:rPr lang="en-US" altLang="en-US" sz="2000" i="1" dirty="0">
                <a:solidFill>
                  <a:schemeClr val="accent2">
                    <a:lumMod val="50000"/>
                  </a:schemeClr>
                </a:solidFill>
              </a:rPr>
              <a:t>Down syndrome </a:t>
            </a:r>
            <a:r>
              <a:rPr lang="en-US" altLang="en-US" sz="2000" dirty="0">
                <a:solidFill>
                  <a:schemeClr val="accent2">
                    <a:lumMod val="50000"/>
                  </a:schemeClr>
                </a:solidFill>
              </a:rPr>
              <a:t>is a chromosomal abnormality present at birth (#21) associated with ID – In adults, age 40+, occurs in 10-12% of agency client pools</a:t>
            </a:r>
          </a:p>
        </p:txBody>
      </p:sp>
      <p:sp>
        <p:nvSpPr>
          <p:cNvPr id="5" name="Footer Placeholder 3">
            <a:extLst>
              <a:ext uri="{FF2B5EF4-FFF2-40B4-BE49-F238E27FC236}">
                <a16:creationId xmlns:a16="http://schemas.microsoft.com/office/drawing/2014/main" id="{76D601D2-6ED9-4DFF-BC84-4570FA8F4360}"/>
              </a:ext>
            </a:extLst>
          </p:cNvPr>
          <p:cNvSpPr>
            <a:spLocks noGrp="1"/>
          </p:cNvSpPr>
          <p:nvPr>
            <p:ph type="ftr" sz="quarter" idx="11"/>
          </p:nvPr>
        </p:nvSpPr>
        <p:spPr>
          <a:xfrm>
            <a:off x="11015132" y="6417733"/>
            <a:ext cx="595675" cy="2929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Janicki</a:t>
            </a:r>
          </a:p>
        </p:txBody>
      </p:sp>
      <p:sp>
        <p:nvSpPr>
          <p:cNvPr id="6" name="Slide Number Placeholder 4">
            <a:extLst>
              <a:ext uri="{FF2B5EF4-FFF2-40B4-BE49-F238E27FC236}">
                <a16:creationId xmlns:a16="http://schemas.microsoft.com/office/drawing/2014/main" id="{687A36B6-633D-427C-A309-6424C5A810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08A1F2-758B-4457-9733-3083C10AB0FA}"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D2EC16-58B9-4674-8F93-33FF3438608C}"/>
              </a:ext>
            </a:extLst>
          </p:cNvPr>
          <p:cNvSpPr txBox="1"/>
          <p:nvPr/>
        </p:nvSpPr>
        <p:spPr>
          <a:xfrm>
            <a:off x="8322733" y="2226733"/>
            <a:ext cx="3395134" cy="3708708"/>
          </a:xfrm>
          <a:prstGeom prst="rect">
            <a:avLst/>
          </a:prstGeom>
          <a:noFill/>
          <a:ln w="28575">
            <a:solidFill>
              <a:schemeClr val="accent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Developmental disabilities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Neuro-developmental conditions leading to impairments in physical, learning, language, or behavior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Originate before birth or during the developmental period, may impact day-to-day functioning, and usually last throughout a person’s lifetime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Intellectual disability is a developmental disability</a:t>
            </a:r>
          </a:p>
        </p:txBody>
      </p:sp>
      <p:sp>
        <p:nvSpPr>
          <p:cNvPr id="3" name="TextBox 2">
            <a:extLst>
              <a:ext uri="{FF2B5EF4-FFF2-40B4-BE49-F238E27FC236}">
                <a16:creationId xmlns:a16="http://schemas.microsoft.com/office/drawing/2014/main" id="{DEDF5475-4EEE-4CEE-BD4D-4133E912C87C}"/>
              </a:ext>
            </a:extLst>
          </p:cNvPr>
          <p:cNvSpPr txBox="1"/>
          <p:nvPr/>
        </p:nvSpPr>
        <p:spPr>
          <a:xfrm>
            <a:off x="8322733" y="6109125"/>
            <a:ext cx="3147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https://www.cdc.gov/ncbddd/developmentaldisabilities/facts.html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B5BD-2588-42F0-879F-604174C83310}"/>
              </a:ext>
            </a:extLst>
          </p:cNvPr>
          <p:cNvSpPr>
            <a:spLocks noGrp="1"/>
          </p:cNvSpPr>
          <p:nvPr>
            <p:ph type="title"/>
          </p:nvPr>
        </p:nvSpPr>
        <p:spPr>
          <a:xfrm>
            <a:off x="316089" y="386930"/>
            <a:ext cx="10543695" cy="1002958"/>
          </a:xfrm>
        </p:spPr>
        <p:txBody>
          <a:bodyPr anchor="b">
            <a:normAutofit fontScale="90000"/>
          </a:bodyPr>
          <a:lstStyle/>
          <a:p>
            <a:r>
              <a:rPr lang="en-US" sz="3600" dirty="0">
                <a:latin typeface="Georgia" panose="02040502050405020303" pitchFamily="18" charset="0"/>
              </a:rPr>
              <a:t>Causes of Intellectual and Developmental Disabilities (IDD)</a:t>
            </a:r>
          </a:p>
        </p:txBody>
      </p:sp>
      <p:sp>
        <p:nvSpPr>
          <p:cNvPr id="3" name="Content Placeholder 2">
            <a:extLst>
              <a:ext uri="{FF2B5EF4-FFF2-40B4-BE49-F238E27FC236}">
                <a16:creationId xmlns:a16="http://schemas.microsoft.com/office/drawing/2014/main" id="{BC3AE4FA-3034-4A52-923A-7EBB085C77BD}"/>
              </a:ext>
            </a:extLst>
          </p:cNvPr>
          <p:cNvSpPr>
            <a:spLocks noGrp="1"/>
          </p:cNvSpPr>
          <p:nvPr>
            <p:ph idx="1"/>
          </p:nvPr>
        </p:nvSpPr>
        <p:spPr>
          <a:xfrm>
            <a:off x="316089" y="1900238"/>
            <a:ext cx="11442524" cy="4800600"/>
          </a:xfrm>
        </p:spPr>
        <p:txBody>
          <a:bodyPr anchor="ctr">
            <a:noAutofit/>
          </a:bodyPr>
          <a:lstStyle/>
          <a:p>
            <a:pPr marL="457200" indent="-457200">
              <a:buFont typeface="+mj-lt"/>
              <a:buAutoNum type="arabicPeriod"/>
            </a:pPr>
            <a:r>
              <a:rPr lang="en-US" sz="2600" dirty="0"/>
              <a:t>IDD can be the result of a variety of physiological or environmental conditions that occurs before the late teens –  some occur before or at birth </a:t>
            </a:r>
          </a:p>
          <a:p>
            <a:pPr marL="457200" indent="-457200">
              <a:buFont typeface="+mj-lt"/>
              <a:buAutoNum type="arabicPeriod"/>
            </a:pPr>
            <a:r>
              <a:rPr lang="en-US" sz="2600" dirty="0"/>
              <a:t>Common Causes </a:t>
            </a:r>
          </a:p>
          <a:p>
            <a:pPr lvl="1">
              <a:buFont typeface="Courier New" panose="02070309020205020404" pitchFamily="49" charset="0"/>
              <a:buChar char="o"/>
            </a:pPr>
            <a:r>
              <a:rPr lang="en-US" sz="2600" dirty="0"/>
              <a:t>Genetic conditions</a:t>
            </a:r>
          </a:p>
          <a:p>
            <a:pPr lvl="1">
              <a:buFont typeface="Courier New" panose="02070309020205020404" pitchFamily="49" charset="0"/>
              <a:buChar char="o"/>
            </a:pPr>
            <a:r>
              <a:rPr lang="en-US" sz="2600" dirty="0"/>
              <a:t>Complications during pregnancy or birth                     </a:t>
            </a:r>
          </a:p>
          <a:p>
            <a:pPr lvl="1">
              <a:buFont typeface="Courier New" panose="02070309020205020404" pitchFamily="49" charset="0"/>
              <a:buChar char="o"/>
            </a:pPr>
            <a:r>
              <a:rPr lang="en-US" sz="2600" dirty="0"/>
              <a:t>Diseases or toxic exposure</a:t>
            </a:r>
          </a:p>
          <a:p>
            <a:pPr marL="457200" indent="-457200">
              <a:buFont typeface="+mj-lt"/>
              <a:buAutoNum type="arabicPeriod"/>
            </a:pPr>
            <a:r>
              <a:rPr lang="en-US" sz="2600" dirty="0"/>
              <a:t>Other Conditions </a:t>
            </a:r>
          </a:p>
          <a:p>
            <a:pPr lvl="1"/>
            <a:r>
              <a:rPr lang="en-US" sz="2600" dirty="0"/>
              <a:t>Malnutrition</a:t>
            </a:r>
          </a:p>
          <a:p>
            <a:pPr lvl="1"/>
            <a:r>
              <a:rPr lang="en-US" sz="2600" dirty="0"/>
              <a:t>Lack of access to appropriate healthcare or educational services</a:t>
            </a:r>
          </a:p>
          <a:p>
            <a:pPr lvl="1"/>
            <a:r>
              <a:rPr lang="en-US" sz="2600" dirty="0"/>
              <a:t>Exposure to poisons like lead, mercury, or chemical toxins</a:t>
            </a:r>
          </a:p>
        </p:txBody>
      </p:sp>
    </p:spTree>
    <p:extLst>
      <p:ext uri="{BB962C8B-B14F-4D97-AF65-F5344CB8AC3E}">
        <p14:creationId xmlns:p14="http://schemas.microsoft.com/office/powerpoint/2010/main" val="2612895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9518</TotalTime>
  <Words>5092</Words>
  <Application>Microsoft Office PowerPoint</Application>
  <PresentationFormat>Widescreen</PresentationFormat>
  <Paragraphs>417</Paragraphs>
  <Slides>37</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Avenir Book</vt:lpstr>
      <vt:lpstr>Calibri</vt:lpstr>
      <vt:lpstr>Calibri Light</vt:lpstr>
      <vt:lpstr>Century Gothic</vt:lpstr>
      <vt:lpstr>Courier New</vt:lpstr>
      <vt:lpstr>Georgia</vt:lpstr>
      <vt:lpstr>Oswald</vt:lpstr>
      <vt:lpstr>proxima-nova</vt:lpstr>
      <vt:lpstr>Times New Roman</vt:lpstr>
      <vt:lpstr>Wingdings</vt:lpstr>
      <vt:lpstr>Office Theme</vt:lpstr>
      <vt:lpstr>PowerPoint Presentation</vt:lpstr>
      <vt:lpstr>What we will cover….</vt:lpstr>
      <vt:lpstr>Our Team…</vt:lpstr>
      <vt:lpstr>National Healthy Brain Initiative Collaborative</vt:lpstr>
      <vt:lpstr>Dementia and Intellectual and Developmental Disabilities</vt:lpstr>
      <vt:lpstr>Intellectual Disability and Developmental Disability </vt:lpstr>
      <vt:lpstr>Intellectual Disability (ID)</vt:lpstr>
      <vt:lpstr>Intellectual disability (ID)</vt:lpstr>
      <vt:lpstr>Causes of Intellectual and Developmental Disabilities (IDD)</vt:lpstr>
      <vt:lpstr>Alzheimer’s Disease and Dementias</vt:lpstr>
      <vt:lpstr>Disability is a natural and beautiful part of human diversity    ~Sarah Triano, July 24, 2004</vt:lpstr>
      <vt:lpstr>IDD Component B</vt:lpstr>
      <vt:lpstr>National Healthy Brain Initiative Collaborative</vt:lpstr>
      <vt:lpstr>PowerPoint Presentation</vt:lpstr>
      <vt:lpstr>UIC HBI Collaborators</vt:lpstr>
      <vt:lpstr>HBI Community of Practice for People with IDD and their Supports </vt:lpstr>
      <vt:lpstr>Some notions about dementia and intellectual disability</vt:lpstr>
      <vt:lpstr>PowerPoint Presentation</vt:lpstr>
      <vt:lpstr>NTG resources and linkages</vt:lpstr>
      <vt:lpstr>Activities of the NTG that relate to ‘brain health’ </vt:lpstr>
      <vt:lpstr>What have we found that differentiates families and people with IDD</vt:lpstr>
      <vt:lpstr>ID &amp; Dementia Support-staging Model (Helping carers) Influence of carer staging – 4 phases</vt:lpstr>
      <vt:lpstr>PowerPoint Presentation</vt:lpstr>
      <vt:lpstr>Prevalent dementia care options in ID and their intent</vt:lpstr>
      <vt:lpstr>PowerPoint Presentation</vt:lpstr>
      <vt:lpstr>Policy and Practice implications </vt:lpstr>
      <vt:lpstr>Personal aspects of care</vt:lpstr>
      <vt:lpstr>What’s the Connection?</vt:lpstr>
      <vt:lpstr>In practice: </vt:lpstr>
      <vt:lpstr>The Lifespan</vt:lpstr>
      <vt:lpstr>Changing Focus in ID Support</vt:lpstr>
      <vt:lpstr>Living with Dementia</vt:lpstr>
      <vt:lpstr>Brain Health is both person-centered yet relationship centered</vt:lpstr>
      <vt:lpstr>Educate and Empower, Policies and Partnerships, and Workforce  Development</vt:lpstr>
      <vt:lpstr>Person/Family Centered Resources</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Gruss, Valerie A</dc:creator>
  <cp:keywords/>
  <dc:description/>
  <cp:lastModifiedBy>Matthew Janicki</cp:lastModifiedBy>
  <cp:revision>99</cp:revision>
  <cp:lastPrinted>2021-05-04T17:46:47Z</cp:lastPrinted>
  <dcterms:created xsi:type="dcterms:W3CDTF">2021-04-30T19:11:53Z</dcterms:created>
  <dcterms:modified xsi:type="dcterms:W3CDTF">2021-08-23T00:35:04Z</dcterms:modified>
  <cp:category/>
</cp:coreProperties>
</file>