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8" r:id="rId3"/>
    <p:sldId id="263" r:id="rId4"/>
    <p:sldId id="258" r:id="rId5"/>
    <p:sldId id="259" r:id="rId6"/>
    <p:sldId id="260" r:id="rId7"/>
    <p:sldId id="261" r:id="rId8"/>
    <p:sldId id="264" r:id="rId9"/>
    <p:sldId id="268" r:id="rId10"/>
    <p:sldId id="269" r:id="rId11"/>
    <p:sldId id="279" r:id="rId12"/>
    <p:sldId id="280" r:id="rId13"/>
    <p:sldId id="265" r:id="rId14"/>
    <p:sldId id="276" r:id="rId15"/>
    <p:sldId id="257" r:id="rId16"/>
    <p:sldId id="271" r:id="rId17"/>
    <p:sldId id="275" r:id="rId18"/>
    <p:sldId id="266" r:id="rId19"/>
    <p:sldId id="282" r:id="rId20"/>
    <p:sldId id="267" r:id="rId21"/>
    <p:sldId id="273" r:id="rId22"/>
    <p:sldId id="270" r:id="rId23"/>
    <p:sldId id="281" r:id="rId24"/>
    <p:sldId id="272" r:id="rId25"/>
    <p:sldId id="283"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4660"/>
  </p:normalViewPr>
  <p:slideViewPr>
    <p:cSldViewPr snapToGrid="0">
      <p:cViewPr>
        <p:scale>
          <a:sx n="100" d="100"/>
          <a:sy n="100" d="100"/>
        </p:scale>
        <p:origin x="1314" y="2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Comparison of times in each GH during the day spent on care activities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760020933939152E-2"/>
          <c:y val="7.768615692153924E-2"/>
          <c:w val="0.94717653495729948"/>
          <c:h val="0.79219543771421375"/>
        </c:manualLayout>
      </c:layout>
      <c:lineChart>
        <c:grouping val="standard"/>
        <c:varyColors val="0"/>
        <c:ser>
          <c:idx val="0"/>
          <c:order val="0"/>
          <c:tx>
            <c:strRef>
              <c:f>Sheet1!$B$1</c:f>
              <c:strCache>
                <c:ptCount val="1"/>
                <c:pt idx="0">
                  <c:v>GH1</c:v>
                </c:pt>
              </c:strCache>
            </c:strRef>
          </c:tx>
          <c:spPr>
            <a:ln w="28575" cap="rnd">
              <a:solidFill>
                <a:schemeClr val="accent1"/>
              </a:solidFill>
              <a:round/>
            </a:ln>
            <a:effectLst/>
          </c:spPr>
          <c:marker>
            <c:symbol val="none"/>
          </c:marker>
          <c:cat>
            <c:numRef>
              <c:f>Sheet1!$A$2:$A$25</c:f>
              <c:numCache>
                <c:formatCode>h:mm</c:formatCode>
                <c:ptCount val="24"/>
                <c:pt idx="0">
                  <c:v>6.9444444444444447E-4</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Sheet1!$B$2:$B$25</c:f>
              <c:numCache>
                <c:formatCode>General</c:formatCode>
                <c:ptCount val="24"/>
                <c:pt idx="0">
                  <c:v>0.93</c:v>
                </c:pt>
                <c:pt idx="1">
                  <c:v>0.23</c:v>
                </c:pt>
                <c:pt idx="2">
                  <c:v>0.23</c:v>
                </c:pt>
                <c:pt idx="3">
                  <c:v>1.4</c:v>
                </c:pt>
                <c:pt idx="4">
                  <c:v>4.2</c:v>
                </c:pt>
                <c:pt idx="5">
                  <c:v>9.57</c:v>
                </c:pt>
                <c:pt idx="6">
                  <c:v>3.03</c:v>
                </c:pt>
                <c:pt idx="7">
                  <c:v>3.73</c:v>
                </c:pt>
                <c:pt idx="8">
                  <c:v>2.1</c:v>
                </c:pt>
                <c:pt idx="9">
                  <c:v>4.76</c:v>
                </c:pt>
                <c:pt idx="10">
                  <c:v>3.73</c:v>
                </c:pt>
                <c:pt idx="11">
                  <c:v>5.84</c:v>
                </c:pt>
                <c:pt idx="12">
                  <c:v>5.13</c:v>
                </c:pt>
                <c:pt idx="13">
                  <c:v>7.93</c:v>
                </c:pt>
                <c:pt idx="14">
                  <c:v>7.7</c:v>
                </c:pt>
                <c:pt idx="15">
                  <c:v>3.27</c:v>
                </c:pt>
                <c:pt idx="16">
                  <c:v>7.47</c:v>
                </c:pt>
                <c:pt idx="17">
                  <c:v>8.8699999999999992</c:v>
                </c:pt>
                <c:pt idx="18">
                  <c:v>7.61</c:v>
                </c:pt>
                <c:pt idx="19">
                  <c:v>2.89</c:v>
                </c:pt>
                <c:pt idx="20">
                  <c:v>6.54</c:v>
                </c:pt>
                <c:pt idx="21">
                  <c:v>0.93</c:v>
                </c:pt>
                <c:pt idx="22">
                  <c:v>0.23</c:v>
                </c:pt>
                <c:pt idx="23">
                  <c:v>1.63</c:v>
                </c:pt>
              </c:numCache>
            </c:numRef>
          </c:val>
          <c:smooth val="0"/>
          <c:extLst>
            <c:ext xmlns:c16="http://schemas.microsoft.com/office/drawing/2014/chart" uri="{C3380CC4-5D6E-409C-BE32-E72D297353CC}">
              <c16:uniqueId val="{00000000-04D1-460E-9B34-7369C14F05AB}"/>
            </c:ext>
          </c:extLst>
        </c:ser>
        <c:ser>
          <c:idx val="1"/>
          <c:order val="1"/>
          <c:tx>
            <c:strRef>
              <c:f>Sheet1!$C$1</c:f>
              <c:strCache>
                <c:ptCount val="1"/>
                <c:pt idx="0">
                  <c:v>GH2</c:v>
                </c:pt>
              </c:strCache>
            </c:strRef>
          </c:tx>
          <c:spPr>
            <a:ln w="28575" cap="rnd">
              <a:solidFill>
                <a:schemeClr val="accent2"/>
              </a:solidFill>
              <a:round/>
            </a:ln>
            <a:effectLst/>
          </c:spPr>
          <c:marker>
            <c:symbol val="none"/>
          </c:marker>
          <c:cat>
            <c:numRef>
              <c:f>Sheet1!$A$2:$A$25</c:f>
              <c:numCache>
                <c:formatCode>h:mm</c:formatCode>
                <c:ptCount val="24"/>
                <c:pt idx="0">
                  <c:v>6.9444444444444447E-4</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Sheet1!$C$2:$C$25</c:f>
              <c:numCache>
                <c:formatCode>General</c:formatCode>
                <c:ptCount val="24"/>
                <c:pt idx="0">
                  <c:v>0.49</c:v>
                </c:pt>
                <c:pt idx="1">
                  <c:v>0.73</c:v>
                </c:pt>
                <c:pt idx="2">
                  <c:v>1.96</c:v>
                </c:pt>
                <c:pt idx="3">
                  <c:v>6.6</c:v>
                </c:pt>
                <c:pt idx="4">
                  <c:v>4.4000000000000004</c:v>
                </c:pt>
                <c:pt idx="5">
                  <c:v>7.83</c:v>
                </c:pt>
                <c:pt idx="6">
                  <c:v>2.2000000000000002</c:v>
                </c:pt>
                <c:pt idx="7">
                  <c:v>3.42</c:v>
                </c:pt>
                <c:pt idx="8">
                  <c:v>3.18</c:v>
                </c:pt>
                <c:pt idx="9">
                  <c:v>1.22</c:v>
                </c:pt>
                <c:pt idx="10">
                  <c:v>2.94</c:v>
                </c:pt>
                <c:pt idx="11">
                  <c:v>2.69</c:v>
                </c:pt>
                <c:pt idx="12">
                  <c:v>13.7</c:v>
                </c:pt>
                <c:pt idx="13">
                  <c:v>3.37</c:v>
                </c:pt>
                <c:pt idx="14">
                  <c:v>9.25</c:v>
                </c:pt>
                <c:pt idx="15">
                  <c:v>6.36</c:v>
                </c:pt>
                <c:pt idx="16">
                  <c:v>5.14</c:v>
                </c:pt>
                <c:pt idx="17">
                  <c:v>4.16</c:v>
                </c:pt>
                <c:pt idx="18">
                  <c:v>0</c:v>
                </c:pt>
                <c:pt idx="19">
                  <c:v>9.56</c:v>
                </c:pt>
                <c:pt idx="20">
                  <c:v>4.8899999999999997</c:v>
                </c:pt>
                <c:pt idx="21">
                  <c:v>3.18</c:v>
                </c:pt>
                <c:pt idx="22">
                  <c:v>1.96</c:v>
                </c:pt>
                <c:pt idx="23">
                  <c:v>1.47</c:v>
                </c:pt>
              </c:numCache>
            </c:numRef>
          </c:val>
          <c:smooth val="0"/>
          <c:extLst>
            <c:ext xmlns:c16="http://schemas.microsoft.com/office/drawing/2014/chart" uri="{C3380CC4-5D6E-409C-BE32-E72D297353CC}">
              <c16:uniqueId val="{00000001-04D1-460E-9B34-7369C14F05AB}"/>
            </c:ext>
          </c:extLst>
        </c:ser>
        <c:ser>
          <c:idx val="2"/>
          <c:order val="2"/>
          <c:tx>
            <c:strRef>
              <c:f>Sheet1!$D$1</c:f>
              <c:strCache>
                <c:ptCount val="1"/>
                <c:pt idx="0">
                  <c:v>GH3</c:v>
                </c:pt>
              </c:strCache>
            </c:strRef>
          </c:tx>
          <c:spPr>
            <a:ln w="28575" cap="rnd">
              <a:solidFill>
                <a:schemeClr val="bg1">
                  <a:lumMod val="50000"/>
                </a:schemeClr>
              </a:solidFill>
              <a:round/>
            </a:ln>
            <a:effectLst/>
          </c:spPr>
          <c:marker>
            <c:symbol val="none"/>
          </c:marker>
          <c:cat>
            <c:numRef>
              <c:f>Sheet1!$A$2:$A$25</c:f>
              <c:numCache>
                <c:formatCode>h:mm</c:formatCode>
                <c:ptCount val="24"/>
                <c:pt idx="0">
                  <c:v>6.9444444444444447E-4</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Sheet1!$D$2:$D$25</c:f>
              <c:numCache>
                <c:formatCode>General</c:formatCode>
                <c:ptCount val="24"/>
                <c:pt idx="0">
                  <c:v>0</c:v>
                </c:pt>
                <c:pt idx="1">
                  <c:v>2.3199999999999998</c:v>
                </c:pt>
                <c:pt idx="2">
                  <c:v>0.77</c:v>
                </c:pt>
                <c:pt idx="3">
                  <c:v>1.55</c:v>
                </c:pt>
                <c:pt idx="4">
                  <c:v>0</c:v>
                </c:pt>
                <c:pt idx="5">
                  <c:v>6.97</c:v>
                </c:pt>
                <c:pt idx="6">
                  <c:v>5.8</c:v>
                </c:pt>
                <c:pt idx="7">
                  <c:v>6.97</c:v>
                </c:pt>
                <c:pt idx="8">
                  <c:v>1.55</c:v>
                </c:pt>
                <c:pt idx="9">
                  <c:v>2.09</c:v>
                </c:pt>
                <c:pt idx="10">
                  <c:v>1.55</c:v>
                </c:pt>
                <c:pt idx="11">
                  <c:v>7.74</c:v>
                </c:pt>
                <c:pt idx="12">
                  <c:v>11.61</c:v>
                </c:pt>
                <c:pt idx="13">
                  <c:v>5.03</c:v>
                </c:pt>
                <c:pt idx="14">
                  <c:v>4.26</c:v>
                </c:pt>
                <c:pt idx="15">
                  <c:v>6.19</c:v>
                </c:pt>
                <c:pt idx="16">
                  <c:v>1.93</c:v>
                </c:pt>
                <c:pt idx="17">
                  <c:v>10.84</c:v>
                </c:pt>
                <c:pt idx="18">
                  <c:v>3.1</c:v>
                </c:pt>
                <c:pt idx="19">
                  <c:v>6.58</c:v>
                </c:pt>
                <c:pt idx="20">
                  <c:v>6.97</c:v>
                </c:pt>
                <c:pt idx="21">
                  <c:v>4.6399999999999997</c:v>
                </c:pt>
                <c:pt idx="22">
                  <c:v>0</c:v>
                </c:pt>
                <c:pt idx="23">
                  <c:v>1.55</c:v>
                </c:pt>
              </c:numCache>
            </c:numRef>
          </c:val>
          <c:smooth val="0"/>
          <c:extLst>
            <c:ext xmlns:c16="http://schemas.microsoft.com/office/drawing/2014/chart" uri="{C3380CC4-5D6E-409C-BE32-E72D297353CC}">
              <c16:uniqueId val="{00000002-04D1-460E-9B34-7369C14F05AB}"/>
            </c:ext>
          </c:extLst>
        </c:ser>
        <c:dLbls>
          <c:showLegendKey val="0"/>
          <c:showVal val="0"/>
          <c:showCatName val="0"/>
          <c:showSerName val="0"/>
          <c:showPercent val="0"/>
          <c:showBubbleSize val="0"/>
        </c:dLbls>
        <c:smooth val="0"/>
        <c:axId val="200817280"/>
        <c:axId val="206835712"/>
      </c:lineChart>
      <c:catAx>
        <c:axId val="20081728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35712"/>
        <c:crosses val="autoZero"/>
        <c:auto val="1"/>
        <c:lblAlgn val="ctr"/>
        <c:lblOffset val="100"/>
        <c:noMultiLvlLbl val="0"/>
      </c:catAx>
      <c:valAx>
        <c:axId val="20683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817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b="1"/>
              <a:t>CAS-ID</a:t>
            </a:r>
            <a:r>
              <a:rPr lang="en-US" b="1" baseline="0"/>
              <a:t> -time of day (GH1,GH2,GH3) % of time spent on care</a:t>
            </a:r>
            <a:endParaRPr lang="en-US" b="1"/>
          </a:p>
        </c:rich>
      </c:tx>
      <c:layout>
        <c:manualLayout>
          <c:xMode val="edge"/>
          <c:yMode val="edge"/>
          <c:x val="0.16382905271444631"/>
          <c:y val="1.492351697550056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673161047176798E-2"/>
          <c:y val="8.7277765404116497E-2"/>
          <c:w val="0.92835661983555062"/>
          <c:h val="0.76582906305969312"/>
        </c:manualLayout>
      </c:layout>
      <c:lineChart>
        <c:grouping val="standard"/>
        <c:varyColors val="0"/>
        <c:ser>
          <c:idx val="0"/>
          <c:order val="0"/>
          <c:tx>
            <c:strRef>
              <c:f>Sheet1!$B$1</c:f>
              <c:strCache>
                <c:ptCount val="1"/>
                <c:pt idx="0">
                  <c:v>GH1</c:v>
                </c:pt>
              </c:strCache>
            </c:strRef>
          </c:tx>
          <c:spPr>
            <a:ln w="28575" cap="rnd">
              <a:solidFill>
                <a:schemeClr val="accent1"/>
              </a:solidFill>
              <a:round/>
            </a:ln>
            <a:effectLst/>
          </c:spPr>
          <c:marker>
            <c:symbol val="none"/>
          </c:marker>
          <c:cat>
            <c:strRef>
              <c:f>Sheet1!$A$2:$A$9</c:f>
              <c:strCache>
                <c:ptCount val="8"/>
                <c:pt idx="0">
                  <c:v>00:01-02:59</c:v>
                </c:pt>
                <c:pt idx="1">
                  <c:v>03:00- 05:59</c:v>
                </c:pt>
                <c:pt idx="2">
                  <c:v>06:00 -08:59</c:v>
                </c:pt>
                <c:pt idx="3">
                  <c:v>09:00- 11:59</c:v>
                </c:pt>
                <c:pt idx="4">
                  <c:v>12:00-- 14:59</c:v>
                </c:pt>
                <c:pt idx="5">
                  <c:v>15:00 - 17:59</c:v>
                </c:pt>
                <c:pt idx="6">
                  <c:v>18:00- 21:59</c:v>
                </c:pt>
                <c:pt idx="7">
                  <c:v>22:00--23:59</c:v>
                </c:pt>
              </c:strCache>
            </c:strRef>
          </c:cat>
          <c:val>
            <c:numRef>
              <c:f>Sheet1!$B$2:$B$9</c:f>
              <c:numCache>
                <c:formatCode>General</c:formatCode>
                <c:ptCount val="8"/>
                <c:pt idx="0">
                  <c:v>0.46</c:v>
                </c:pt>
                <c:pt idx="1">
                  <c:v>5.0599999999999996</c:v>
                </c:pt>
                <c:pt idx="2">
                  <c:v>0.95</c:v>
                </c:pt>
                <c:pt idx="3">
                  <c:v>4.78</c:v>
                </c:pt>
                <c:pt idx="4">
                  <c:v>6.92</c:v>
                </c:pt>
                <c:pt idx="5">
                  <c:v>6.54</c:v>
                </c:pt>
                <c:pt idx="6">
                  <c:v>5.68</c:v>
                </c:pt>
                <c:pt idx="7">
                  <c:v>0.93</c:v>
                </c:pt>
              </c:numCache>
            </c:numRef>
          </c:val>
          <c:smooth val="0"/>
          <c:extLst>
            <c:ext xmlns:c16="http://schemas.microsoft.com/office/drawing/2014/chart" uri="{C3380CC4-5D6E-409C-BE32-E72D297353CC}">
              <c16:uniqueId val="{00000000-004F-401C-A7DD-D01A61DF9F8B}"/>
            </c:ext>
          </c:extLst>
        </c:ser>
        <c:ser>
          <c:idx val="1"/>
          <c:order val="1"/>
          <c:tx>
            <c:strRef>
              <c:f>Sheet1!$C$1</c:f>
              <c:strCache>
                <c:ptCount val="1"/>
                <c:pt idx="0">
                  <c:v>GH2</c:v>
                </c:pt>
              </c:strCache>
            </c:strRef>
          </c:tx>
          <c:spPr>
            <a:ln w="28575" cap="rnd">
              <a:solidFill>
                <a:schemeClr val="accent2"/>
              </a:solidFill>
              <a:round/>
            </a:ln>
            <a:effectLst/>
          </c:spPr>
          <c:marker>
            <c:symbol val="none"/>
          </c:marker>
          <c:cat>
            <c:strRef>
              <c:f>Sheet1!$A$2:$A$9</c:f>
              <c:strCache>
                <c:ptCount val="8"/>
                <c:pt idx="0">
                  <c:v>00:01-02:59</c:v>
                </c:pt>
                <c:pt idx="1">
                  <c:v>03:00- 05:59</c:v>
                </c:pt>
                <c:pt idx="2">
                  <c:v>06:00 -08:59</c:v>
                </c:pt>
                <c:pt idx="3">
                  <c:v>09:00- 11:59</c:v>
                </c:pt>
                <c:pt idx="4">
                  <c:v>12:00-- 14:59</c:v>
                </c:pt>
                <c:pt idx="5">
                  <c:v>15:00 - 17:59</c:v>
                </c:pt>
                <c:pt idx="6">
                  <c:v>18:00- 21:59</c:v>
                </c:pt>
                <c:pt idx="7">
                  <c:v>22:00--23:59</c:v>
                </c:pt>
              </c:strCache>
            </c:strRef>
          </c:cat>
          <c:val>
            <c:numRef>
              <c:f>Sheet1!$C$2:$C$9</c:f>
              <c:numCache>
                <c:formatCode>General</c:formatCode>
                <c:ptCount val="8"/>
                <c:pt idx="0">
                  <c:v>1.06</c:v>
                </c:pt>
                <c:pt idx="1">
                  <c:v>6.28</c:v>
                </c:pt>
                <c:pt idx="2">
                  <c:v>2.93</c:v>
                </c:pt>
                <c:pt idx="3">
                  <c:v>2.2799999999999998</c:v>
                </c:pt>
                <c:pt idx="4">
                  <c:v>8.77</c:v>
                </c:pt>
                <c:pt idx="5">
                  <c:v>5.22</c:v>
                </c:pt>
                <c:pt idx="6">
                  <c:v>4.4800000000000004</c:v>
                </c:pt>
                <c:pt idx="7">
                  <c:v>2.2000000000000002</c:v>
                </c:pt>
              </c:numCache>
            </c:numRef>
          </c:val>
          <c:smooth val="0"/>
          <c:extLst>
            <c:ext xmlns:c16="http://schemas.microsoft.com/office/drawing/2014/chart" uri="{C3380CC4-5D6E-409C-BE32-E72D297353CC}">
              <c16:uniqueId val="{00000001-004F-401C-A7DD-D01A61DF9F8B}"/>
            </c:ext>
          </c:extLst>
        </c:ser>
        <c:ser>
          <c:idx val="2"/>
          <c:order val="2"/>
          <c:tx>
            <c:strRef>
              <c:f>Sheet1!$D$1</c:f>
              <c:strCache>
                <c:ptCount val="1"/>
                <c:pt idx="0">
                  <c:v>GH3</c:v>
                </c:pt>
              </c:strCache>
            </c:strRef>
          </c:tx>
          <c:spPr>
            <a:ln w="28575" cap="rnd">
              <a:solidFill>
                <a:schemeClr val="bg1">
                  <a:lumMod val="50000"/>
                </a:schemeClr>
              </a:solidFill>
              <a:round/>
            </a:ln>
            <a:effectLst/>
          </c:spPr>
          <c:marker>
            <c:symbol val="none"/>
          </c:marker>
          <c:cat>
            <c:strRef>
              <c:f>Sheet1!$A$2:$A$9</c:f>
              <c:strCache>
                <c:ptCount val="8"/>
                <c:pt idx="0">
                  <c:v>00:01-02:59</c:v>
                </c:pt>
                <c:pt idx="1">
                  <c:v>03:00- 05:59</c:v>
                </c:pt>
                <c:pt idx="2">
                  <c:v>06:00 -08:59</c:v>
                </c:pt>
                <c:pt idx="3">
                  <c:v>09:00- 11:59</c:v>
                </c:pt>
                <c:pt idx="4">
                  <c:v>12:00-- 14:59</c:v>
                </c:pt>
                <c:pt idx="5">
                  <c:v>15:00 - 17:59</c:v>
                </c:pt>
                <c:pt idx="6">
                  <c:v>18:00- 21:59</c:v>
                </c:pt>
                <c:pt idx="7">
                  <c:v>22:00--23:59</c:v>
                </c:pt>
              </c:strCache>
            </c:strRef>
          </c:cat>
          <c:val>
            <c:numRef>
              <c:f>Sheet1!$D$2:$D$9</c:f>
              <c:numCache>
                <c:formatCode>General</c:formatCode>
                <c:ptCount val="8"/>
                <c:pt idx="0">
                  <c:v>1.03</c:v>
                </c:pt>
                <c:pt idx="1">
                  <c:v>2.84</c:v>
                </c:pt>
                <c:pt idx="2">
                  <c:v>4.7699999999999996</c:v>
                </c:pt>
                <c:pt idx="3">
                  <c:v>3.79</c:v>
                </c:pt>
                <c:pt idx="4">
                  <c:v>6.97</c:v>
                </c:pt>
                <c:pt idx="5">
                  <c:v>6.32</c:v>
                </c:pt>
                <c:pt idx="6">
                  <c:v>6.06</c:v>
                </c:pt>
                <c:pt idx="7">
                  <c:v>2.06</c:v>
                </c:pt>
              </c:numCache>
            </c:numRef>
          </c:val>
          <c:smooth val="0"/>
          <c:extLst>
            <c:ext xmlns:c16="http://schemas.microsoft.com/office/drawing/2014/chart" uri="{C3380CC4-5D6E-409C-BE32-E72D297353CC}">
              <c16:uniqueId val="{00000002-004F-401C-A7DD-D01A61DF9F8B}"/>
            </c:ext>
          </c:extLst>
        </c:ser>
        <c:dLbls>
          <c:showLegendKey val="0"/>
          <c:showVal val="0"/>
          <c:showCatName val="0"/>
          <c:showSerName val="0"/>
          <c:showPercent val="0"/>
          <c:showBubbleSize val="0"/>
        </c:dLbls>
        <c:smooth val="0"/>
        <c:axId val="194908160"/>
        <c:axId val="194909696"/>
      </c:lineChart>
      <c:catAx>
        <c:axId val="194908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09696"/>
        <c:crosses val="autoZero"/>
        <c:auto val="1"/>
        <c:lblAlgn val="ctr"/>
        <c:lblOffset val="100"/>
        <c:noMultiLvlLbl val="0"/>
      </c:catAx>
      <c:valAx>
        <c:axId val="19490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0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Comparison</a:t>
            </a:r>
            <a:r>
              <a:rPr lang="en-US" sz="1600" b="1" baseline="0"/>
              <a:t> of CAS-ID Minutes (%) - Mean/Care Activities</a:t>
            </a:r>
            <a:endParaRPr lang="en-US"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GH1</c:v>
                </c:pt>
              </c:strCache>
            </c:strRef>
          </c:tx>
          <c:spPr>
            <a:solidFill>
              <a:schemeClr val="accent1"/>
            </a:solidFill>
            <a:ln>
              <a:noFill/>
            </a:ln>
            <a:effectLst/>
          </c:spPr>
          <c:invertIfNegative val="0"/>
          <c:cat>
            <c:strRef>
              <c:f>Sheet1!$A$2:$A$10</c:f>
              <c:strCache>
                <c:ptCount val="9"/>
                <c:pt idx="0">
                  <c:v>Dressing</c:v>
                </c:pt>
                <c:pt idx="1">
                  <c:v>Bathing/ Showing</c:v>
                </c:pt>
                <c:pt idx="2">
                  <c:v>Appearance</c:v>
                </c:pt>
                <c:pt idx="3">
                  <c:v>Toileting</c:v>
                </c:pt>
                <c:pt idx="4">
                  <c:v>Eating/Drinking</c:v>
                </c:pt>
                <c:pt idx="5">
                  <c:v>Housekeeping</c:v>
                </c:pt>
                <c:pt idx="6">
                  <c:v>Spec. Nursing</c:v>
                </c:pt>
                <c:pt idx="7">
                  <c:v>Supervison/BM</c:v>
                </c:pt>
                <c:pt idx="8">
                  <c:v>Other</c:v>
                </c:pt>
              </c:strCache>
            </c:strRef>
          </c:cat>
          <c:val>
            <c:numRef>
              <c:f>Sheet1!$B$2:$B$10</c:f>
              <c:numCache>
                <c:formatCode>General</c:formatCode>
                <c:ptCount val="9"/>
                <c:pt idx="0">
                  <c:v>2.4300000000000002</c:v>
                </c:pt>
                <c:pt idx="1">
                  <c:v>3.13</c:v>
                </c:pt>
                <c:pt idx="2">
                  <c:v>3.13</c:v>
                </c:pt>
                <c:pt idx="3">
                  <c:v>9.7100000000000009</c:v>
                </c:pt>
                <c:pt idx="4">
                  <c:v>19.84</c:v>
                </c:pt>
                <c:pt idx="5">
                  <c:v>22.41</c:v>
                </c:pt>
                <c:pt idx="6">
                  <c:v>6.44</c:v>
                </c:pt>
                <c:pt idx="7">
                  <c:v>7.24</c:v>
                </c:pt>
                <c:pt idx="8">
                  <c:v>25.68</c:v>
                </c:pt>
              </c:numCache>
            </c:numRef>
          </c:val>
          <c:extLst>
            <c:ext xmlns:c16="http://schemas.microsoft.com/office/drawing/2014/chart" uri="{C3380CC4-5D6E-409C-BE32-E72D297353CC}">
              <c16:uniqueId val="{00000000-39FC-4799-8862-A31A01CF3C6D}"/>
            </c:ext>
          </c:extLst>
        </c:ser>
        <c:ser>
          <c:idx val="1"/>
          <c:order val="1"/>
          <c:tx>
            <c:strRef>
              <c:f>Sheet1!$C$1</c:f>
              <c:strCache>
                <c:ptCount val="1"/>
                <c:pt idx="0">
                  <c:v>GH2</c:v>
                </c:pt>
              </c:strCache>
            </c:strRef>
          </c:tx>
          <c:spPr>
            <a:solidFill>
              <a:schemeClr val="accent2"/>
            </a:solidFill>
            <a:ln>
              <a:noFill/>
            </a:ln>
            <a:effectLst/>
          </c:spPr>
          <c:invertIfNegative val="0"/>
          <c:cat>
            <c:strRef>
              <c:f>Sheet1!$A$2:$A$10</c:f>
              <c:strCache>
                <c:ptCount val="9"/>
                <c:pt idx="0">
                  <c:v>Dressing</c:v>
                </c:pt>
                <c:pt idx="1">
                  <c:v>Bathing/ Showing</c:v>
                </c:pt>
                <c:pt idx="2">
                  <c:v>Appearance</c:v>
                </c:pt>
                <c:pt idx="3">
                  <c:v>Toileting</c:v>
                </c:pt>
                <c:pt idx="4">
                  <c:v>Eating/Drinking</c:v>
                </c:pt>
                <c:pt idx="5">
                  <c:v>Housekeeping</c:v>
                </c:pt>
                <c:pt idx="6">
                  <c:v>Spec. Nursing</c:v>
                </c:pt>
                <c:pt idx="7">
                  <c:v>Supervison/BM</c:v>
                </c:pt>
                <c:pt idx="8">
                  <c:v>Other</c:v>
                </c:pt>
              </c:strCache>
            </c:strRef>
          </c:cat>
          <c:val>
            <c:numRef>
              <c:f>Sheet1!$C$2:$C$10</c:f>
              <c:numCache>
                <c:formatCode>General</c:formatCode>
                <c:ptCount val="9"/>
                <c:pt idx="0">
                  <c:v>1.71</c:v>
                </c:pt>
                <c:pt idx="1">
                  <c:v>5.62</c:v>
                </c:pt>
                <c:pt idx="2">
                  <c:v>3.42</c:v>
                </c:pt>
                <c:pt idx="3">
                  <c:v>6.56</c:v>
                </c:pt>
                <c:pt idx="4">
                  <c:v>16.14</c:v>
                </c:pt>
                <c:pt idx="5">
                  <c:v>28.12</c:v>
                </c:pt>
                <c:pt idx="6">
                  <c:v>13.94</c:v>
                </c:pt>
                <c:pt idx="7">
                  <c:v>10.029999999999999</c:v>
                </c:pt>
                <c:pt idx="8">
                  <c:v>14.43</c:v>
                </c:pt>
              </c:numCache>
            </c:numRef>
          </c:val>
          <c:extLst>
            <c:ext xmlns:c16="http://schemas.microsoft.com/office/drawing/2014/chart" uri="{C3380CC4-5D6E-409C-BE32-E72D297353CC}">
              <c16:uniqueId val="{00000001-39FC-4799-8862-A31A01CF3C6D}"/>
            </c:ext>
          </c:extLst>
        </c:ser>
        <c:ser>
          <c:idx val="2"/>
          <c:order val="2"/>
          <c:tx>
            <c:strRef>
              <c:f>Sheet1!$D$1</c:f>
              <c:strCache>
                <c:ptCount val="1"/>
                <c:pt idx="0">
                  <c:v>GH3</c:v>
                </c:pt>
              </c:strCache>
            </c:strRef>
          </c:tx>
          <c:spPr>
            <a:solidFill>
              <a:schemeClr val="accent3"/>
            </a:solidFill>
            <a:ln>
              <a:noFill/>
            </a:ln>
            <a:effectLst/>
          </c:spPr>
          <c:invertIfNegative val="0"/>
          <c:cat>
            <c:strRef>
              <c:f>Sheet1!$A$2:$A$10</c:f>
              <c:strCache>
                <c:ptCount val="9"/>
                <c:pt idx="0">
                  <c:v>Dressing</c:v>
                </c:pt>
                <c:pt idx="1">
                  <c:v>Bathing/ Showing</c:v>
                </c:pt>
                <c:pt idx="2">
                  <c:v>Appearance</c:v>
                </c:pt>
                <c:pt idx="3">
                  <c:v>Toileting</c:v>
                </c:pt>
                <c:pt idx="4">
                  <c:v>Eating/Drinking</c:v>
                </c:pt>
                <c:pt idx="5">
                  <c:v>Housekeeping</c:v>
                </c:pt>
                <c:pt idx="6">
                  <c:v>Spec. Nursing</c:v>
                </c:pt>
                <c:pt idx="7">
                  <c:v>Supervison/BM</c:v>
                </c:pt>
                <c:pt idx="8">
                  <c:v>Other</c:v>
                </c:pt>
              </c:strCache>
            </c:strRef>
          </c:cat>
          <c:val>
            <c:numRef>
              <c:f>Sheet1!$D$2:$D$10</c:f>
              <c:numCache>
                <c:formatCode>General</c:formatCode>
                <c:ptCount val="9"/>
                <c:pt idx="0">
                  <c:v>7.89</c:v>
                </c:pt>
                <c:pt idx="1">
                  <c:v>11.22</c:v>
                </c:pt>
                <c:pt idx="2">
                  <c:v>3.87</c:v>
                </c:pt>
                <c:pt idx="3">
                  <c:v>28.64</c:v>
                </c:pt>
                <c:pt idx="4">
                  <c:v>23.61</c:v>
                </c:pt>
                <c:pt idx="5">
                  <c:v>6.97</c:v>
                </c:pt>
                <c:pt idx="6">
                  <c:v>17.8</c:v>
                </c:pt>
                <c:pt idx="7">
                  <c:v>0</c:v>
                </c:pt>
                <c:pt idx="8">
                  <c:v>0</c:v>
                </c:pt>
              </c:numCache>
            </c:numRef>
          </c:val>
          <c:extLst>
            <c:ext xmlns:c16="http://schemas.microsoft.com/office/drawing/2014/chart" uri="{C3380CC4-5D6E-409C-BE32-E72D297353CC}">
              <c16:uniqueId val="{00000002-39FC-4799-8862-A31A01CF3C6D}"/>
            </c:ext>
          </c:extLst>
        </c:ser>
        <c:dLbls>
          <c:showLegendKey val="0"/>
          <c:showVal val="0"/>
          <c:showCatName val="0"/>
          <c:showSerName val="0"/>
          <c:showPercent val="0"/>
          <c:showBubbleSize val="0"/>
        </c:dLbls>
        <c:gapWidth val="219"/>
        <c:overlap val="-27"/>
        <c:axId val="194936832"/>
        <c:axId val="194938368"/>
      </c:barChart>
      <c:catAx>
        <c:axId val="19493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38368"/>
        <c:crosses val="autoZero"/>
        <c:auto val="1"/>
        <c:lblAlgn val="ctr"/>
        <c:lblOffset val="100"/>
        <c:noMultiLvlLbl val="0"/>
      </c:catAx>
      <c:valAx>
        <c:axId val="19493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36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GH</c:v>
                </c:pt>
              </c:strCache>
            </c:strRef>
          </c:tx>
          <c:spPr>
            <a:ln>
              <a:solidFill>
                <a:schemeClr val="accent4"/>
              </a:solidFill>
            </a:ln>
          </c:spPr>
          <c:marker>
            <c:symbol val="none"/>
          </c:marker>
          <c:cat>
            <c:strRef>
              <c:f>Sheet1!$A$2:$A$10</c:f>
              <c:strCache>
                <c:ptCount val="9"/>
                <c:pt idx="0">
                  <c:v>Dressing</c:v>
                </c:pt>
                <c:pt idx="1">
                  <c:v>Bathing</c:v>
                </c:pt>
                <c:pt idx="2">
                  <c:v>Grooming</c:v>
                </c:pt>
                <c:pt idx="3">
                  <c:v>Toileting</c:v>
                </c:pt>
                <c:pt idx="4">
                  <c:v>Eating</c:v>
                </c:pt>
                <c:pt idx="5">
                  <c:v>Housekeeping</c:v>
                </c:pt>
                <c:pt idx="6">
                  <c:v>Nursing</c:v>
                </c:pt>
                <c:pt idx="7">
                  <c:v>Supervision</c:v>
                </c:pt>
                <c:pt idx="8">
                  <c:v>Other</c:v>
                </c:pt>
              </c:strCache>
            </c:strRef>
          </c:cat>
          <c:val>
            <c:numRef>
              <c:f>Sheet1!$B$2:$B$10</c:f>
              <c:numCache>
                <c:formatCode>General</c:formatCode>
                <c:ptCount val="9"/>
                <c:pt idx="0">
                  <c:v>16.899999999999999</c:v>
                </c:pt>
                <c:pt idx="1">
                  <c:v>42</c:v>
                </c:pt>
                <c:pt idx="2">
                  <c:v>9.9</c:v>
                </c:pt>
                <c:pt idx="3">
                  <c:v>36.6</c:v>
                </c:pt>
                <c:pt idx="4">
                  <c:v>39.5</c:v>
                </c:pt>
                <c:pt idx="5">
                  <c:v>21.8</c:v>
                </c:pt>
                <c:pt idx="6">
                  <c:v>31.6</c:v>
                </c:pt>
                <c:pt idx="7">
                  <c:v>40.5</c:v>
                </c:pt>
                <c:pt idx="8">
                  <c:v>5.5</c:v>
                </c:pt>
              </c:numCache>
            </c:numRef>
          </c:val>
          <c:smooth val="0"/>
          <c:extLst>
            <c:ext xmlns:c16="http://schemas.microsoft.com/office/drawing/2014/chart" uri="{C3380CC4-5D6E-409C-BE32-E72D297353CC}">
              <c16:uniqueId val="{00000000-1EC4-4C75-87F7-4363C3FEA508}"/>
            </c:ext>
          </c:extLst>
        </c:ser>
        <c:ser>
          <c:idx val="1"/>
          <c:order val="1"/>
          <c:tx>
            <c:strRef>
              <c:f>Sheet1!$C$1</c:f>
              <c:strCache>
                <c:ptCount val="1"/>
                <c:pt idx="0">
                  <c:v>CO</c:v>
                </c:pt>
              </c:strCache>
            </c:strRef>
          </c:tx>
          <c:spPr>
            <a:ln>
              <a:solidFill>
                <a:schemeClr val="accent6">
                  <a:lumMod val="60000"/>
                  <a:lumOff val="40000"/>
                </a:schemeClr>
              </a:solidFill>
            </a:ln>
          </c:spPr>
          <c:marker>
            <c:symbol val="none"/>
          </c:marker>
          <c:cat>
            <c:strRef>
              <c:f>Sheet1!$A$2:$A$10</c:f>
              <c:strCache>
                <c:ptCount val="9"/>
                <c:pt idx="0">
                  <c:v>Dressing</c:v>
                </c:pt>
                <c:pt idx="1">
                  <c:v>Bathing</c:v>
                </c:pt>
                <c:pt idx="2">
                  <c:v>Grooming</c:v>
                </c:pt>
                <c:pt idx="3">
                  <c:v>Toileting</c:v>
                </c:pt>
                <c:pt idx="4">
                  <c:v>Eating</c:v>
                </c:pt>
                <c:pt idx="5">
                  <c:v>Housekeeping</c:v>
                </c:pt>
                <c:pt idx="6">
                  <c:v>Nursing</c:v>
                </c:pt>
                <c:pt idx="7">
                  <c:v>Supervision</c:v>
                </c:pt>
                <c:pt idx="8">
                  <c:v>Other</c:v>
                </c:pt>
              </c:strCache>
            </c:strRef>
          </c:cat>
          <c:val>
            <c:numRef>
              <c:f>Sheet1!$C$2:$C$10</c:f>
              <c:numCache>
                <c:formatCode>General</c:formatCode>
                <c:ptCount val="9"/>
                <c:pt idx="0">
                  <c:v>4.9000000000000004</c:v>
                </c:pt>
                <c:pt idx="1">
                  <c:v>9.9</c:v>
                </c:pt>
                <c:pt idx="2">
                  <c:v>6.5</c:v>
                </c:pt>
                <c:pt idx="3">
                  <c:v>19.3</c:v>
                </c:pt>
                <c:pt idx="4">
                  <c:v>17.3</c:v>
                </c:pt>
                <c:pt idx="5">
                  <c:v>22</c:v>
                </c:pt>
                <c:pt idx="6">
                  <c:v>0</c:v>
                </c:pt>
                <c:pt idx="7">
                  <c:v>13.4</c:v>
                </c:pt>
                <c:pt idx="8">
                  <c:v>5.9</c:v>
                </c:pt>
              </c:numCache>
            </c:numRef>
          </c:val>
          <c:smooth val="0"/>
          <c:extLst>
            <c:ext xmlns:c16="http://schemas.microsoft.com/office/drawing/2014/chart" uri="{C3380CC4-5D6E-409C-BE32-E72D297353CC}">
              <c16:uniqueId val="{00000001-1EC4-4C75-87F7-4363C3FEA508}"/>
            </c:ext>
          </c:extLst>
        </c:ser>
        <c:dLbls>
          <c:showLegendKey val="0"/>
          <c:showVal val="0"/>
          <c:showCatName val="0"/>
          <c:showSerName val="0"/>
          <c:showPercent val="0"/>
          <c:showBubbleSize val="0"/>
        </c:dLbls>
        <c:smooth val="0"/>
        <c:axId val="195018112"/>
        <c:axId val="195024000"/>
      </c:lineChart>
      <c:catAx>
        <c:axId val="195018112"/>
        <c:scaling>
          <c:orientation val="minMax"/>
        </c:scaling>
        <c:delete val="0"/>
        <c:axPos val="b"/>
        <c:numFmt formatCode="General" sourceLinked="1"/>
        <c:majorTickMark val="out"/>
        <c:minorTickMark val="none"/>
        <c:tickLblPos val="nextTo"/>
        <c:crossAx val="195024000"/>
        <c:crosses val="autoZero"/>
        <c:auto val="1"/>
        <c:lblAlgn val="ctr"/>
        <c:lblOffset val="100"/>
        <c:noMultiLvlLbl val="0"/>
      </c:catAx>
      <c:valAx>
        <c:axId val="195024000"/>
        <c:scaling>
          <c:orientation val="minMax"/>
        </c:scaling>
        <c:delete val="0"/>
        <c:axPos val="l"/>
        <c:majorGridlines/>
        <c:numFmt formatCode="General" sourceLinked="1"/>
        <c:majorTickMark val="out"/>
        <c:minorTickMark val="none"/>
        <c:tickLblPos val="nextTo"/>
        <c:crossAx val="195018112"/>
        <c:crosses val="autoZero"/>
        <c:crossBetween val="between"/>
      </c:valAx>
    </c:plotArea>
    <c:legend>
      <c:legendPos val="r"/>
      <c:layout>
        <c:manualLayout>
          <c:xMode val="edge"/>
          <c:yMode val="edge"/>
          <c:x val="0.90961407601827549"/>
          <c:y val="0.43053599863719605"/>
          <c:w val="8.1126664722465242E-2"/>
          <c:h val="0.147345879760837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New  Observed Symptoms</a:t>
            </a:r>
            <a:r>
              <a:rPr lang="en-US" baseline="0"/>
              <a:t> by Home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Home 1</c:v>
                </c:pt>
              </c:strCache>
            </c:strRef>
          </c:tx>
          <c:spPr>
            <a:solidFill>
              <a:schemeClr val="accent1"/>
            </a:solidFill>
            <a:ln>
              <a:noFill/>
            </a:ln>
            <a:effectLst/>
          </c:spPr>
          <c:invertIfNegative val="0"/>
          <c:cat>
            <c:strRef>
              <c:f>Sheet1!$A$2:$A$7</c:f>
              <c:strCache>
                <c:ptCount val="6"/>
                <c:pt idx="0">
                  <c:v>Gait</c:v>
                </c:pt>
                <c:pt idx="1">
                  <c:v>Personality</c:v>
                </c:pt>
                <c:pt idx="2">
                  <c:v>Friendliness</c:v>
                </c:pt>
                <c:pt idx="3">
                  <c:v>Atentiveness</c:v>
                </c:pt>
                <c:pt idx="4">
                  <c:v>Weight</c:v>
                </c:pt>
                <c:pt idx="5">
                  <c:v>Abnormal voluntary movements</c:v>
                </c:pt>
              </c:strCache>
            </c:strRef>
          </c:cat>
          <c:val>
            <c:numRef>
              <c:f>Sheet1!$B$2:$B$7</c:f>
              <c:numCache>
                <c:formatCode>General</c:formatCode>
                <c:ptCount val="6"/>
                <c:pt idx="0">
                  <c:v>0</c:v>
                </c:pt>
                <c:pt idx="1">
                  <c:v>1</c:v>
                </c:pt>
                <c:pt idx="2">
                  <c:v>0</c:v>
                </c:pt>
                <c:pt idx="3">
                  <c:v>0</c:v>
                </c:pt>
                <c:pt idx="4">
                  <c:v>0</c:v>
                </c:pt>
                <c:pt idx="5">
                  <c:v>0</c:v>
                </c:pt>
              </c:numCache>
            </c:numRef>
          </c:val>
          <c:extLst>
            <c:ext xmlns:c16="http://schemas.microsoft.com/office/drawing/2014/chart" uri="{C3380CC4-5D6E-409C-BE32-E72D297353CC}">
              <c16:uniqueId val="{00000000-E44E-44D1-BC12-41F0249B018E}"/>
            </c:ext>
          </c:extLst>
        </c:ser>
        <c:ser>
          <c:idx val="1"/>
          <c:order val="1"/>
          <c:tx>
            <c:strRef>
              <c:f>Sheet1!$C$1</c:f>
              <c:strCache>
                <c:ptCount val="1"/>
                <c:pt idx="0">
                  <c:v>Home 2</c:v>
                </c:pt>
              </c:strCache>
            </c:strRef>
          </c:tx>
          <c:spPr>
            <a:solidFill>
              <a:schemeClr val="accent2"/>
            </a:solidFill>
            <a:ln>
              <a:noFill/>
            </a:ln>
            <a:effectLst/>
          </c:spPr>
          <c:invertIfNegative val="0"/>
          <c:cat>
            <c:strRef>
              <c:f>Sheet1!$A$2:$A$7</c:f>
              <c:strCache>
                <c:ptCount val="6"/>
                <c:pt idx="0">
                  <c:v>Gait</c:v>
                </c:pt>
                <c:pt idx="1">
                  <c:v>Personality</c:v>
                </c:pt>
                <c:pt idx="2">
                  <c:v>Friendliness</c:v>
                </c:pt>
                <c:pt idx="3">
                  <c:v>Atentiveness</c:v>
                </c:pt>
                <c:pt idx="4">
                  <c:v>Weight</c:v>
                </c:pt>
                <c:pt idx="5">
                  <c:v>Abnormal voluntary movements</c:v>
                </c:pt>
              </c:strCache>
            </c:strRef>
          </c:cat>
          <c:val>
            <c:numRef>
              <c:f>Sheet1!$C$2:$C$7</c:f>
              <c:numCache>
                <c:formatCode>General</c:formatCode>
                <c:ptCount val="6"/>
                <c:pt idx="0">
                  <c:v>1</c:v>
                </c:pt>
                <c:pt idx="1">
                  <c:v>3</c:v>
                </c:pt>
                <c:pt idx="2">
                  <c:v>1</c:v>
                </c:pt>
                <c:pt idx="3">
                  <c:v>3</c:v>
                </c:pt>
                <c:pt idx="4">
                  <c:v>0</c:v>
                </c:pt>
                <c:pt idx="5">
                  <c:v>1</c:v>
                </c:pt>
              </c:numCache>
            </c:numRef>
          </c:val>
          <c:extLst>
            <c:ext xmlns:c16="http://schemas.microsoft.com/office/drawing/2014/chart" uri="{C3380CC4-5D6E-409C-BE32-E72D297353CC}">
              <c16:uniqueId val="{00000001-E44E-44D1-BC12-41F0249B018E}"/>
            </c:ext>
          </c:extLst>
        </c:ser>
        <c:ser>
          <c:idx val="2"/>
          <c:order val="2"/>
          <c:tx>
            <c:strRef>
              <c:f>Sheet1!$D$1</c:f>
              <c:strCache>
                <c:ptCount val="1"/>
                <c:pt idx="0">
                  <c:v>Home 3</c:v>
                </c:pt>
              </c:strCache>
            </c:strRef>
          </c:tx>
          <c:spPr>
            <a:solidFill>
              <a:schemeClr val="accent3"/>
            </a:solidFill>
            <a:ln>
              <a:noFill/>
            </a:ln>
            <a:effectLst/>
          </c:spPr>
          <c:invertIfNegative val="0"/>
          <c:cat>
            <c:strRef>
              <c:f>Sheet1!$A$2:$A$7</c:f>
              <c:strCache>
                <c:ptCount val="6"/>
                <c:pt idx="0">
                  <c:v>Gait</c:v>
                </c:pt>
                <c:pt idx="1">
                  <c:v>Personality</c:v>
                </c:pt>
                <c:pt idx="2">
                  <c:v>Friendliness</c:v>
                </c:pt>
                <c:pt idx="3">
                  <c:v>Atentiveness</c:v>
                </c:pt>
                <c:pt idx="4">
                  <c:v>Weight</c:v>
                </c:pt>
                <c:pt idx="5">
                  <c:v>Abnormal voluntary movements</c:v>
                </c:pt>
              </c:strCache>
            </c:strRef>
          </c:cat>
          <c:val>
            <c:numRef>
              <c:f>Sheet1!$D$2:$D$7</c:f>
              <c:numCache>
                <c:formatCode>General</c:formatCode>
                <c:ptCount val="6"/>
                <c:pt idx="0">
                  <c:v>0</c:v>
                </c:pt>
                <c:pt idx="1">
                  <c:v>0</c:v>
                </c:pt>
                <c:pt idx="2">
                  <c:v>0</c:v>
                </c:pt>
                <c:pt idx="3">
                  <c:v>1</c:v>
                </c:pt>
                <c:pt idx="4">
                  <c:v>0</c:v>
                </c:pt>
                <c:pt idx="5">
                  <c:v>0</c:v>
                </c:pt>
              </c:numCache>
            </c:numRef>
          </c:val>
          <c:extLst>
            <c:ext xmlns:c16="http://schemas.microsoft.com/office/drawing/2014/chart" uri="{C3380CC4-5D6E-409C-BE32-E72D297353CC}">
              <c16:uniqueId val="{00000002-E44E-44D1-BC12-41F0249B018E}"/>
            </c:ext>
          </c:extLst>
        </c:ser>
        <c:dLbls>
          <c:showLegendKey val="0"/>
          <c:showVal val="0"/>
          <c:showCatName val="0"/>
          <c:showSerName val="0"/>
          <c:showPercent val="0"/>
          <c:showBubbleSize val="0"/>
        </c:dLbls>
        <c:gapWidth val="219"/>
        <c:overlap val="-27"/>
        <c:axId val="195304832"/>
        <c:axId val="195335296"/>
      </c:barChart>
      <c:catAx>
        <c:axId val="19530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35296"/>
        <c:crosses val="autoZero"/>
        <c:auto val="1"/>
        <c:lblAlgn val="ctr"/>
        <c:lblOffset val="100"/>
        <c:noMultiLvlLbl val="0"/>
      </c:catAx>
      <c:valAx>
        <c:axId val="19533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0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Select Dementia-associated worsening</a:t>
            </a:r>
            <a:r>
              <a:rPr lang="en-US" baseline="0"/>
              <a:t> behaviors/functions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LH</c:v>
                </c:pt>
              </c:strCache>
            </c:strRef>
          </c:tx>
          <c:spPr>
            <a:solidFill>
              <a:schemeClr val="accent4">
                <a:lumMod val="60000"/>
                <a:lumOff val="40000"/>
              </a:schemeClr>
            </a:solidFill>
            <a:ln>
              <a:noFill/>
            </a:ln>
            <a:effectLst/>
          </c:spPr>
          <c:invertIfNegative val="0"/>
          <c:cat>
            <c:strRef>
              <c:f>Sheet1!$A$2:$A$12</c:f>
              <c:strCache>
                <c:ptCount val="11"/>
                <c:pt idx="0">
                  <c:v>ADL-dressing</c:v>
                </c:pt>
                <c:pt idx="1">
                  <c:v>ADL-eating</c:v>
                </c:pt>
                <c:pt idx="2">
                  <c:v>ADL-toileting</c:v>
                </c:pt>
                <c:pt idx="3">
                  <c:v>Incontinent</c:v>
                </c:pt>
                <c:pt idx="4">
                  <c:v>Finding words</c:v>
                </c:pt>
                <c:pt idx="5">
                  <c:v>Daytime sleeping</c:v>
                </c:pt>
                <c:pt idx="6">
                  <c:v>Hesitency in walking on patterns</c:v>
                </c:pt>
                <c:pt idx="7">
                  <c:v>Unsteady walk</c:v>
                </c:pt>
                <c:pt idx="8">
                  <c:v>Falls</c:v>
                </c:pt>
                <c:pt idx="9">
                  <c:v>Memory- names/people</c:v>
                </c:pt>
                <c:pt idx="10">
                  <c:v>Memory-time</c:v>
                </c:pt>
              </c:strCache>
            </c:strRef>
          </c:cat>
          <c:val>
            <c:numRef>
              <c:f>Sheet1!$B$2:$B$12</c:f>
              <c:numCache>
                <c:formatCode>General</c:formatCode>
                <c:ptCount val="11"/>
                <c:pt idx="0">
                  <c:v>3</c:v>
                </c:pt>
                <c:pt idx="1">
                  <c:v>2</c:v>
                </c:pt>
                <c:pt idx="2">
                  <c:v>1</c:v>
                </c:pt>
                <c:pt idx="3">
                  <c:v>3</c:v>
                </c:pt>
                <c:pt idx="4">
                  <c:v>3</c:v>
                </c:pt>
                <c:pt idx="5">
                  <c:v>2</c:v>
                </c:pt>
                <c:pt idx="6">
                  <c:v>3</c:v>
                </c:pt>
                <c:pt idx="7">
                  <c:v>5</c:v>
                </c:pt>
                <c:pt idx="8">
                  <c:v>2</c:v>
                </c:pt>
                <c:pt idx="9">
                  <c:v>1</c:v>
                </c:pt>
                <c:pt idx="10">
                  <c:v>3</c:v>
                </c:pt>
              </c:numCache>
            </c:numRef>
          </c:val>
          <c:extLst>
            <c:ext xmlns:c16="http://schemas.microsoft.com/office/drawing/2014/chart" uri="{C3380CC4-5D6E-409C-BE32-E72D297353CC}">
              <c16:uniqueId val="{00000000-ED52-4174-935D-8EE186EE58D8}"/>
            </c:ext>
          </c:extLst>
        </c:ser>
        <c:ser>
          <c:idx val="1"/>
          <c:order val="1"/>
          <c:tx>
            <c:strRef>
              <c:f>Sheet1!$C$1</c:f>
              <c:strCache>
                <c:ptCount val="1"/>
                <c:pt idx="0">
                  <c:v>CO</c:v>
                </c:pt>
              </c:strCache>
            </c:strRef>
          </c:tx>
          <c:spPr>
            <a:solidFill>
              <a:schemeClr val="accent6">
                <a:lumMod val="60000"/>
                <a:lumOff val="40000"/>
              </a:schemeClr>
            </a:solidFill>
            <a:ln>
              <a:noFill/>
            </a:ln>
            <a:effectLst/>
          </c:spPr>
          <c:invertIfNegative val="0"/>
          <c:cat>
            <c:strRef>
              <c:f>Sheet1!$A$2:$A$12</c:f>
              <c:strCache>
                <c:ptCount val="11"/>
                <c:pt idx="0">
                  <c:v>ADL-dressing</c:v>
                </c:pt>
                <c:pt idx="1">
                  <c:v>ADL-eating</c:v>
                </c:pt>
                <c:pt idx="2">
                  <c:v>ADL-toileting</c:v>
                </c:pt>
                <c:pt idx="3">
                  <c:v>Incontinent</c:v>
                </c:pt>
                <c:pt idx="4">
                  <c:v>Finding words</c:v>
                </c:pt>
                <c:pt idx="5">
                  <c:v>Daytime sleeping</c:v>
                </c:pt>
                <c:pt idx="6">
                  <c:v>Hesitency in walking on patterns</c:v>
                </c:pt>
                <c:pt idx="7">
                  <c:v>Unsteady walk</c:v>
                </c:pt>
                <c:pt idx="8">
                  <c:v>Falls</c:v>
                </c:pt>
                <c:pt idx="9">
                  <c:v>Memory- names/people</c:v>
                </c:pt>
                <c:pt idx="10">
                  <c:v>Memory-time</c:v>
                </c:pt>
              </c:strCache>
            </c:strRef>
          </c:cat>
          <c:val>
            <c:numRef>
              <c:f>Sheet1!$C$2:$C$12</c:f>
              <c:numCache>
                <c:formatCode>General</c:formatCode>
                <c:ptCount val="11"/>
                <c:pt idx="0">
                  <c:v>0</c:v>
                </c:pt>
                <c:pt idx="1">
                  <c:v>2</c:v>
                </c:pt>
                <c:pt idx="2">
                  <c:v>0</c:v>
                </c:pt>
                <c:pt idx="3">
                  <c:v>0</c:v>
                </c:pt>
                <c:pt idx="4">
                  <c:v>1</c:v>
                </c:pt>
                <c:pt idx="5">
                  <c:v>2</c:v>
                </c:pt>
                <c:pt idx="6">
                  <c:v>1</c:v>
                </c:pt>
                <c:pt idx="7">
                  <c:v>4</c:v>
                </c:pt>
                <c:pt idx="8">
                  <c:v>2</c:v>
                </c:pt>
                <c:pt idx="9">
                  <c:v>0</c:v>
                </c:pt>
                <c:pt idx="10">
                  <c:v>1</c:v>
                </c:pt>
              </c:numCache>
            </c:numRef>
          </c:val>
          <c:extLst>
            <c:ext xmlns:c16="http://schemas.microsoft.com/office/drawing/2014/chart" uri="{C3380CC4-5D6E-409C-BE32-E72D297353CC}">
              <c16:uniqueId val="{00000001-ED52-4174-935D-8EE186EE58D8}"/>
            </c:ext>
          </c:extLst>
        </c:ser>
        <c:dLbls>
          <c:showLegendKey val="0"/>
          <c:showVal val="0"/>
          <c:showCatName val="0"/>
          <c:showSerName val="0"/>
          <c:showPercent val="0"/>
          <c:showBubbleSize val="0"/>
        </c:dLbls>
        <c:gapWidth val="182"/>
        <c:axId val="195369984"/>
        <c:axId val="195392256"/>
      </c:barChart>
      <c:catAx>
        <c:axId val="19536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392256"/>
        <c:crosses val="autoZero"/>
        <c:auto val="1"/>
        <c:lblAlgn val="ctr"/>
        <c:lblOffset val="100"/>
        <c:noMultiLvlLbl val="0"/>
      </c:catAx>
      <c:valAx>
        <c:axId val="19539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6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34805974846424"/>
          <c:y val="6.4392361111111115E-2"/>
          <c:w val="0.47755176850197006"/>
          <c:h val="0.8556191218285214"/>
        </c:manualLayout>
      </c:layout>
      <c:barChart>
        <c:barDir val="bar"/>
        <c:grouping val="clustered"/>
        <c:varyColors val="0"/>
        <c:ser>
          <c:idx val="0"/>
          <c:order val="0"/>
          <c:tx>
            <c:strRef>
              <c:f>Sheet1!$B$1</c:f>
              <c:strCache>
                <c:ptCount val="1"/>
                <c:pt idx="0">
                  <c:v>GH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24-1 Wanders</c:v>
                </c:pt>
                <c:pt idx="1">
                  <c:v>24-2 Withdraws from social activities</c:v>
                </c:pt>
                <c:pt idx="2">
                  <c:v>24-3 Withdraws from people</c:v>
                </c:pt>
                <c:pt idx="3">
                  <c:v>24-4 Loss on interest in hobbies and activities</c:v>
                </c:pt>
                <c:pt idx="4">
                  <c:v>24-5 Seems to go in own world</c:v>
                </c:pt>
                <c:pt idx="5">
                  <c:v>24-6 Obsessive or repetitive behavior</c:v>
                </c:pt>
                <c:pt idx="6">
                  <c:v>24-7 Hides or hoards objects</c:v>
                </c:pt>
                <c:pt idx="7">
                  <c:v>24-8 Does not know what to do with familiar objects</c:v>
                </c:pt>
                <c:pt idx="8">
                  <c:v>24-9 Increased impulsivity (touching others, arguing, taking things)</c:v>
                </c:pt>
                <c:pt idx="9">
                  <c:v>24-10 Appears uncertain, lacks confidence</c:v>
                </c:pt>
                <c:pt idx="10">
                  <c:v>24-11 Appears anxious, agitated or nervous</c:v>
                </c:pt>
                <c:pt idx="11">
                  <c:v>24-12 Appears depressed</c:v>
                </c:pt>
                <c:pt idx="12">
                  <c:v>24-13 Shows verbal aggression</c:v>
                </c:pt>
                <c:pt idx="13">
                  <c:v>24-14 Shows physical aggression</c:v>
                </c:pt>
                <c:pt idx="14">
                  <c:v>24-15 Temper tantrums, uncontrolled crying, shouting</c:v>
                </c:pt>
                <c:pt idx="15">
                  <c:v>24-16 Shows lethargy or listlessness</c:v>
                </c:pt>
                <c:pt idx="16">
                  <c:v>24-17 Talks to self</c:v>
                </c:pt>
              </c:strCache>
            </c:strRef>
          </c:cat>
          <c:val>
            <c:numRef>
              <c:f>Sheet1!$B$2:$B$18</c:f>
              <c:numCache>
                <c:formatCode>General</c:formatCode>
                <c:ptCount val="17"/>
                <c:pt idx="0">
                  <c:v>1</c:v>
                </c:pt>
                <c:pt idx="1">
                  <c:v>2</c:v>
                </c:pt>
                <c:pt idx="2">
                  <c:v>1</c:v>
                </c:pt>
                <c:pt idx="3">
                  <c:v>3</c:v>
                </c:pt>
                <c:pt idx="4">
                  <c:v>1</c:v>
                </c:pt>
                <c:pt idx="5">
                  <c:v>3</c:v>
                </c:pt>
                <c:pt idx="6">
                  <c:v>1</c:v>
                </c:pt>
                <c:pt idx="7">
                  <c:v>2</c:v>
                </c:pt>
                <c:pt idx="8">
                  <c:v>0</c:v>
                </c:pt>
                <c:pt idx="9">
                  <c:v>1</c:v>
                </c:pt>
                <c:pt idx="10">
                  <c:v>3</c:v>
                </c:pt>
                <c:pt idx="11">
                  <c:v>1</c:v>
                </c:pt>
                <c:pt idx="12">
                  <c:v>2</c:v>
                </c:pt>
                <c:pt idx="13">
                  <c:v>2</c:v>
                </c:pt>
                <c:pt idx="14">
                  <c:v>2</c:v>
                </c:pt>
                <c:pt idx="15">
                  <c:v>1</c:v>
                </c:pt>
                <c:pt idx="16">
                  <c:v>0</c:v>
                </c:pt>
              </c:numCache>
            </c:numRef>
          </c:val>
          <c:extLst>
            <c:ext xmlns:c16="http://schemas.microsoft.com/office/drawing/2014/chart" uri="{C3380CC4-5D6E-409C-BE32-E72D297353CC}">
              <c16:uniqueId val="{00000000-32EE-4D62-942C-B566EBCB8364}"/>
            </c:ext>
          </c:extLst>
        </c:ser>
        <c:ser>
          <c:idx val="1"/>
          <c:order val="1"/>
          <c:tx>
            <c:strRef>
              <c:f>Sheet1!$C$1</c:f>
              <c:strCache>
                <c:ptCount val="1"/>
                <c:pt idx="0">
                  <c:v>CO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24-1 Wanders</c:v>
                </c:pt>
                <c:pt idx="1">
                  <c:v>24-2 Withdraws from social activities</c:v>
                </c:pt>
                <c:pt idx="2">
                  <c:v>24-3 Withdraws from people</c:v>
                </c:pt>
                <c:pt idx="3">
                  <c:v>24-4 Loss on interest in hobbies and activities</c:v>
                </c:pt>
                <c:pt idx="4">
                  <c:v>24-5 Seems to go in own world</c:v>
                </c:pt>
                <c:pt idx="5">
                  <c:v>24-6 Obsessive or repetitive behavior</c:v>
                </c:pt>
                <c:pt idx="6">
                  <c:v>24-7 Hides or hoards objects</c:v>
                </c:pt>
                <c:pt idx="7">
                  <c:v>24-8 Does not know what to do with familiar objects</c:v>
                </c:pt>
                <c:pt idx="8">
                  <c:v>24-9 Increased impulsivity (touching others, arguing, taking things)</c:v>
                </c:pt>
                <c:pt idx="9">
                  <c:v>24-10 Appears uncertain, lacks confidence</c:v>
                </c:pt>
                <c:pt idx="10">
                  <c:v>24-11 Appears anxious, agitated or nervous</c:v>
                </c:pt>
                <c:pt idx="11">
                  <c:v>24-12 Appears depressed</c:v>
                </c:pt>
                <c:pt idx="12">
                  <c:v>24-13 Shows verbal aggression</c:v>
                </c:pt>
                <c:pt idx="13">
                  <c:v>24-14 Shows physical aggression</c:v>
                </c:pt>
                <c:pt idx="14">
                  <c:v>24-15 Temper tantrums, uncontrolled crying, shouting</c:v>
                </c:pt>
                <c:pt idx="15">
                  <c:v>24-16 Shows lethargy or listlessness</c:v>
                </c:pt>
                <c:pt idx="16">
                  <c:v>24-17 Talks to self</c:v>
                </c:pt>
              </c:strCache>
            </c:strRef>
          </c:cat>
          <c:val>
            <c:numRef>
              <c:f>Sheet1!$C$2:$C$18</c:f>
              <c:numCache>
                <c:formatCode>General</c:formatCode>
                <c:ptCount val="17"/>
                <c:pt idx="0">
                  <c:v>0</c:v>
                </c:pt>
                <c:pt idx="1">
                  <c:v>1</c:v>
                </c:pt>
                <c:pt idx="2">
                  <c:v>1</c:v>
                </c:pt>
                <c:pt idx="3">
                  <c:v>2</c:v>
                </c:pt>
                <c:pt idx="4">
                  <c:v>1</c:v>
                </c:pt>
                <c:pt idx="5">
                  <c:v>2</c:v>
                </c:pt>
                <c:pt idx="6">
                  <c:v>2</c:v>
                </c:pt>
                <c:pt idx="7">
                  <c:v>0</c:v>
                </c:pt>
                <c:pt idx="8">
                  <c:v>1</c:v>
                </c:pt>
                <c:pt idx="9">
                  <c:v>2</c:v>
                </c:pt>
                <c:pt idx="10">
                  <c:v>3</c:v>
                </c:pt>
                <c:pt idx="11">
                  <c:v>1</c:v>
                </c:pt>
                <c:pt idx="12">
                  <c:v>2</c:v>
                </c:pt>
                <c:pt idx="13">
                  <c:v>1</c:v>
                </c:pt>
                <c:pt idx="14">
                  <c:v>2</c:v>
                </c:pt>
                <c:pt idx="15">
                  <c:v>1</c:v>
                </c:pt>
                <c:pt idx="16">
                  <c:v>3</c:v>
                </c:pt>
              </c:numCache>
            </c:numRef>
          </c:val>
          <c:extLst>
            <c:ext xmlns:c16="http://schemas.microsoft.com/office/drawing/2014/chart" uri="{C3380CC4-5D6E-409C-BE32-E72D297353CC}">
              <c16:uniqueId val="{00000001-32EE-4D62-942C-B566EBCB8364}"/>
            </c:ext>
          </c:extLst>
        </c:ser>
        <c:dLbls>
          <c:dLblPos val="inEnd"/>
          <c:showLegendKey val="0"/>
          <c:showVal val="1"/>
          <c:showCatName val="0"/>
          <c:showSerName val="0"/>
          <c:showPercent val="0"/>
          <c:showBubbleSize val="0"/>
        </c:dLbls>
        <c:gapWidth val="115"/>
        <c:overlap val="-20"/>
        <c:axId val="197811200"/>
        <c:axId val="197821184"/>
      </c:barChart>
      <c:catAx>
        <c:axId val="1978112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821184"/>
        <c:crosses val="autoZero"/>
        <c:auto val="1"/>
        <c:lblAlgn val="ctr"/>
        <c:lblOffset val="100"/>
        <c:noMultiLvlLbl val="0"/>
      </c:catAx>
      <c:valAx>
        <c:axId val="197821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811200"/>
        <c:crosses val="autoZero"/>
        <c:crossBetween val="between"/>
      </c:valAx>
      <c:spPr>
        <a:noFill/>
        <a:ln>
          <a:noFill/>
        </a:ln>
        <a:effectLst/>
      </c:spPr>
    </c:plotArea>
    <c:legend>
      <c:legendPos val="b"/>
      <c:layout>
        <c:manualLayout>
          <c:xMode val="edge"/>
          <c:yMode val="edge"/>
          <c:x val="0.14268610445433449"/>
          <c:y val="0.92582687424658239"/>
          <c:w val="7.6946536574232574E-2"/>
          <c:h val="5.33262202159583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effectLst/>
              </a:rPr>
              <a:t>Comparison of 10 most prevalent medical condition</a:t>
            </a:r>
            <a:r>
              <a:rPr lang="en-US" sz="1800" b="1" baseline="0">
                <a:effectLst/>
              </a:rPr>
              <a:t> </a:t>
            </a:r>
            <a:r>
              <a:rPr lang="en-US" sz="1800" b="1">
                <a:effectLst/>
              </a:rPr>
              <a:t>comorbidities of GH residents and controls (T5)</a:t>
            </a:r>
            <a:endParaRPr lang="en-US" sz="1800">
              <a:effectLst/>
            </a:endParaRPr>
          </a:p>
        </c:rich>
      </c:tx>
      <c:layout>
        <c:manualLayout>
          <c:xMode val="edge"/>
          <c:yMode val="edge"/>
          <c:x val="0.14536970078740158"/>
          <c:y val="3.9829628891325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GH#1</c:v>
                </c:pt>
              </c:strCache>
            </c:strRef>
          </c:tx>
          <c:spPr>
            <a:solidFill>
              <a:schemeClr val="accent1"/>
            </a:solidFill>
            <a:ln>
              <a:noFill/>
            </a:ln>
            <a:effectLst/>
          </c:spPr>
          <c:invertIfNegative val="0"/>
          <c:cat>
            <c:strRef>
              <c:f>Sheet1!$A$2:$A$11</c:f>
              <c:strCache>
                <c:ptCount val="10"/>
                <c:pt idx="0">
                  <c:v>Dementia</c:v>
                </c:pt>
                <c:pt idx="1">
                  <c:v>Constipation</c:v>
                </c:pt>
                <c:pt idx="2">
                  <c:v>Dental pain</c:v>
                </c:pt>
                <c:pt idx="3">
                  <c:v>Gastrointestinal pain</c:v>
                </c:pt>
                <c:pt idx="4">
                  <c:v>Heartburn</c:v>
                </c:pt>
                <c:pt idx="5">
                  <c:v>High blood cholesterol</c:v>
                </c:pt>
                <c:pt idx="6">
                  <c:v>High blood pressure</c:v>
                </c:pt>
                <c:pt idx="7">
                  <c:v>Thyroid disorder</c:v>
                </c:pt>
                <c:pt idx="8">
                  <c:v>Urinary incontinence</c:v>
                </c:pt>
                <c:pt idx="9">
                  <c:v>Vision impairment</c:v>
                </c:pt>
              </c:strCache>
            </c:strRef>
          </c:cat>
          <c:val>
            <c:numRef>
              <c:f>Sheet1!$B$2:$B$11</c:f>
              <c:numCache>
                <c:formatCode>General</c:formatCode>
                <c:ptCount val="10"/>
                <c:pt idx="0">
                  <c:v>5</c:v>
                </c:pt>
                <c:pt idx="1">
                  <c:v>5</c:v>
                </c:pt>
                <c:pt idx="2">
                  <c:v>3</c:v>
                </c:pt>
                <c:pt idx="3">
                  <c:v>4</c:v>
                </c:pt>
                <c:pt idx="4">
                  <c:v>5</c:v>
                </c:pt>
                <c:pt idx="5">
                  <c:v>4</c:v>
                </c:pt>
                <c:pt idx="6">
                  <c:v>1</c:v>
                </c:pt>
                <c:pt idx="7">
                  <c:v>2</c:v>
                </c:pt>
                <c:pt idx="8">
                  <c:v>4</c:v>
                </c:pt>
                <c:pt idx="9">
                  <c:v>4</c:v>
                </c:pt>
              </c:numCache>
            </c:numRef>
          </c:val>
          <c:extLst>
            <c:ext xmlns:c16="http://schemas.microsoft.com/office/drawing/2014/chart" uri="{C3380CC4-5D6E-409C-BE32-E72D297353CC}">
              <c16:uniqueId val="{00000000-E50D-47D6-8F5A-C128229FC57B}"/>
            </c:ext>
          </c:extLst>
        </c:ser>
        <c:ser>
          <c:idx val="1"/>
          <c:order val="1"/>
          <c:tx>
            <c:strRef>
              <c:f>Sheet1!$C$1</c:f>
              <c:strCache>
                <c:ptCount val="1"/>
                <c:pt idx="0">
                  <c:v>GH#2</c:v>
                </c:pt>
              </c:strCache>
            </c:strRef>
          </c:tx>
          <c:spPr>
            <a:solidFill>
              <a:schemeClr val="accent2"/>
            </a:solidFill>
            <a:ln>
              <a:noFill/>
            </a:ln>
            <a:effectLst/>
          </c:spPr>
          <c:invertIfNegative val="0"/>
          <c:cat>
            <c:strRef>
              <c:f>Sheet1!$A$2:$A$11</c:f>
              <c:strCache>
                <c:ptCount val="10"/>
                <c:pt idx="0">
                  <c:v>Dementia</c:v>
                </c:pt>
                <c:pt idx="1">
                  <c:v>Constipation</c:v>
                </c:pt>
                <c:pt idx="2">
                  <c:v>Dental pain</c:v>
                </c:pt>
                <c:pt idx="3">
                  <c:v>Gastrointestinal pain</c:v>
                </c:pt>
                <c:pt idx="4">
                  <c:v>Heartburn</c:v>
                </c:pt>
                <c:pt idx="5">
                  <c:v>High blood cholesterol</c:v>
                </c:pt>
                <c:pt idx="6">
                  <c:v>High blood pressure</c:v>
                </c:pt>
                <c:pt idx="7">
                  <c:v>Thyroid disorder</c:v>
                </c:pt>
                <c:pt idx="8">
                  <c:v>Urinary incontinence</c:v>
                </c:pt>
                <c:pt idx="9">
                  <c:v>Vision impairment</c:v>
                </c:pt>
              </c:strCache>
            </c:strRef>
          </c:cat>
          <c:val>
            <c:numRef>
              <c:f>Sheet1!$C$2:$C$11</c:f>
              <c:numCache>
                <c:formatCode>General</c:formatCode>
                <c:ptCount val="10"/>
                <c:pt idx="0">
                  <c:v>5</c:v>
                </c:pt>
                <c:pt idx="1">
                  <c:v>2</c:v>
                </c:pt>
                <c:pt idx="2">
                  <c:v>2</c:v>
                </c:pt>
                <c:pt idx="3">
                  <c:v>5</c:v>
                </c:pt>
                <c:pt idx="4">
                  <c:v>3</c:v>
                </c:pt>
                <c:pt idx="5">
                  <c:v>3</c:v>
                </c:pt>
                <c:pt idx="6">
                  <c:v>2</c:v>
                </c:pt>
                <c:pt idx="7">
                  <c:v>3</c:v>
                </c:pt>
                <c:pt idx="8">
                  <c:v>3</c:v>
                </c:pt>
                <c:pt idx="9">
                  <c:v>5</c:v>
                </c:pt>
              </c:numCache>
            </c:numRef>
          </c:val>
          <c:extLst>
            <c:ext xmlns:c16="http://schemas.microsoft.com/office/drawing/2014/chart" uri="{C3380CC4-5D6E-409C-BE32-E72D297353CC}">
              <c16:uniqueId val="{00000001-E50D-47D6-8F5A-C128229FC57B}"/>
            </c:ext>
          </c:extLst>
        </c:ser>
        <c:ser>
          <c:idx val="2"/>
          <c:order val="2"/>
          <c:tx>
            <c:strRef>
              <c:f>Sheet1!$D$1</c:f>
              <c:strCache>
                <c:ptCount val="1"/>
                <c:pt idx="0">
                  <c:v>GH#3</c:v>
                </c:pt>
              </c:strCache>
            </c:strRef>
          </c:tx>
          <c:spPr>
            <a:solidFill>
              <a:schemeClr val="accent3"/>
            </a:solidFill>
            <a:ln>
              <a:noFill/>
            </a:ln>
            <a:effectLst/>
          </c:spPr>
          <c:invertIfNegative val="0"/>
          <c:cat>
            <c:strRef>
              <c:f>Sheet1!$A$2:$A$11</c:f>
              <c:strCache>
                <c:ptCount val="10"/>
                <c:pt idx="0">
                  <c:v>Dementia</c:v>
                </c:pt>
                <c:pt idx="1">
                  <c:v>Constipation</c:v>
                </c:pt>
                <c:pt idx="2">
                  <c:v>Dental pain</c:v>
                </c:pt>
                <c:pt idx="3">
                  <c:v>Gastrointestinal pain</c:v>
                </c:pt>
                <c:pt idx="4">
                  <c:v>Heartburn</c:v>
                </c:pt>
                <c:pt idx="5">
                  <c:v>High blood cholesterol</c:v>
                </c:pt>
                <c:pt idx="6">
                  <c:v>High blood pressure</c:v>
                </c:pt>
                <c:pt idx="7">
                  <c:v>Thyroid disorder</c:v>
                </c:pt>
                <c:pt idx="8">
                  <c:v>Urinary incontinence</c:v>
                </c:pt>
                <c:pt idx="9">
                  <c:v>Vision impairment</c:v>
                </c:pt>
              </c:strCache>
            </c:strRef>
          </c:cat>
          <c:val>
            <c:numRef>
              <c:f>Sheet1!$D$2:$D$11</c:f>
              <c:numCache>
                <c:formatCode>General</c:formatCode>
                <c:ptCount val="10"/>
                <c:pt idx="0">
                  <c:v>5</c:v>
                </c:pt>
                <c:pt idx="1">
                  <c:v>5</c:v>
                </c:pt>
                <c:pt idx="2">
                  <c:v>4</c:v>
                </c:pt>
                <c:pt idx="3">
                  <c:v>5</c:v>
                </c:pt>
                <c:pt idx="4">
                  <c:v>5</c:v>
                </c:pt>
                <c:pt idx="5">
                  <c:v>4</c:v>
                </c:pt>
                <c:pt idx="6">
                  <c:v>2</c:v>
                </c:pt>
                <c:pt idx="7">
                  <c:v>4</c:v>
                </c:pt>
                <c:pt idx="8">
                  <c:v>5</c:v>
                </c:pt>
                <c:pt idx="9">
                  <c:v>5</c:v>
                </c:pt>
              </c:numCache>
            </c:numRef>
          </c:val>
          <c:extLst>
            <c:ext xmlns:c16="http://schemas.microsoft.com/office/drawing/2014/chart" uri="{C3380CC4-5D6E-409C-BE32-E72D297353CC}">
              <c16:uniqueId val="{00000002-E50D-47D6-8F5A-C128229FC57B}"/>
            </c:ext>
          </c:extLst>
        </c:ser>
        <c:ser>
          <c:idx val="3"/>
          <c:order val="3"/>
          <c:tx>
            <c:strRef>
              <c:f>Sheet1!$E$1</c:f>
              <c:strCache>
                <c:ptCount val="1"/>
                <c:pt idx="0">
                  <c:v>CO</c:v>
                </c:pt>
              </c:strCache>
            </c:strRef>
          </c:tx>
          <c:spPr>
            <a:solidFill>
              <a:schemeClr val="accent6"/>
            </a:solidFill>
            <a:ln>
              <a:noFill/>
            </a:ln>
            <a:effectLst/>
          </c:spPr>
          <c:invertIfNegative val="0"/>
          <c:cat>
            <c:strRef>
              <c:f>Sheet1!$A$2:$A$11</c:f>
              <c:strCache>
                <c:ptCount val="10"/>
                <c:pt idx="0">
                  <c:v>Dementia</c:v>
                </c:pt>
                <c:pt idx="1">
                  <c:v>Constipation</c:v>
                </c:pt>
                <c:pt idx="2">
                  <c:v>Dental pain</c:v>
                </c:pt>
                <c:pt idx="3">
                  <c:v>Gastrointestinal pain</c:v>
                </c:pt>
                <c:pt idx="4">
                  <c:v>Heartburn</c:v>
                </c:pt>
                <c:pt idx="5">
                  <c:v>High blood cholesterol</c:v>
                </c:pt>
                <c:pt idx="6">
                  <c:v>High blood pressure</c:v>
                </c:pt>
                <c:pt idx="7">
                  <c:v>Thyroid disorder</c:v>
                </c:pt>
                <c:pt idx="8">
                  <c:v>Urinary incontinence</c:v>
                </c:pt>
                <c:pt idx="9">
                  <c:v>Vision impairment</c:v>
                </c:pt>
              </c:strCache>
            </c:strRef>
          </c:cat>
          <c:val>
            <c:numRef>
              <c:f>Sheet1!$E$2:$E$11</c:f>
              <c:numCache>
                <c:formatCode>General</c:formatCode>
                <c:ptCount val="10"/>
                <c:pt idx="0">
                  <c:v>1</c:v>
                </c:pt>
                <c:pt idx="1">
                  <c:v>3</c:v>
                </c:pt>
                <c:pt idx="2">
                  <c:v>2</c:v>
                </c:pt>
                <c:pt idx="3">
                  <c:v>4</c:v>
                </c:pt>
                <c:pt idx="4">
                  <c:v>8</c:v>
                </c:pt>
                <c:pt idx="5">
                  <c:v>4</c:v>
                </c:pt>
                <c:pt idx="6">
                  <c:v>8</c:v>
                </c:pt>
                <c:pt idx="7">
                  <c:v>4</c:v>
                </c:pt>
                <c:pt idx="8">
                  <c:v>8</c:v>
                </c:pt>
                <c:pt idx="9">
                  <c:v>4</c:v>
                </c:pt>
              </c:numCache>
            </c:numRef>
          </c:val>
          <c:extLst>
            <c:ext xmlns:c16="http://schemas.microsoft.com/office/drawing/2014/chart" uri="{C3380CC4-5D6E-409C-BE32-E72D297353CC}">
              <c16:uniqueId val="{00000003-E50D-47D6-8F5A-C128229FC57B}"/>
            </c:ext>
          </c:extLst>
        </c:ser>
        <c:dLbls>
          <c:showLegendKey val="0"/>
          <c:showVal val="0"/>
          <c:showCatName val="0"/>
          <c:showSerName val="0"/>
          <c:showPercent val="0"/>
          <c:showBubbleSize val="0"/>
        </c:dLbls>
        <c:gapWidth val="219"/>
        <c:overlap val="-27"/>
        <c:axId val="200682880"/>
        <c:axId val="200696960"/>
      </c:barChart>
      <c:catAx>
        <c:axId val="20068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696960"/>
        <c:crosses val="autoZero"/>
        <c:auto val="1"/>
        <c:lblAlgn val="ctr"/>
        <c:lblOffset val="100"/>
        <c:noMultiLvlLbl val="0"/>
      </c:catAx>
      <c:valAx>
        <c:axId val="20069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68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22A57-1F73-4036-866D-1DC2A3C6621E}" type="doc">
      <dgm:prSet loTypeId="urn:microsoft.com/office/officeart/2005/8/layout/hProcess11" loCatId="process" qsTypeId="urn:microsoft.com/office/officeart/2005/8/quickstyle/simple1" qsCatId="simple" csTypeId="urn:microsoft.com/office/officeart/2005/8/colors/accent1_2" csCatId="accent1" phldr="1"/>
      <dgm:spPr/>
    </dgm:pt>
    <dgm:pt modelId="{11C74929-6D86-426A-BF78-D182E039F655}">
      <dgm:prSet phldrT="[Text]"/>
      <dgm:spPr/>
      <dgm:t>
        <a:bodyPr/>
        <a:lstStyle/>
        <a:p>
          <a:r>
            <a:rPr lang="en-US" dirty="0"/>
            <a:t>T1 (2/11)</a:t>
          </a:r>
        </a:p>
      </dgm:t>
    </dgm:pt>
    <dgm:pt modelId="{D31CDD79-F34E-4990-9E0F-9DCD6F2F1DA7}" type="parTrans" cxnId="{633E78A9-B6A9-49DD-AB6E-40B93FF2DACE}">
      <dgm:prSet/>
      <dgm:spPr/>
      <dgm:t>
        <a:bodyPr/>
        <a:lstStyle/>
        <a:p>
          <a:endParaRPr lang="en-US"/>
        </a:p>
      </dgm:t>
    </dgm:pt>
    <dgm:pt modelId="{A638C9C9-4323-4E81-9E94-818B52A451A9}" type="sibTrans" cxnId="{633E78A9-B6A9-49DD-AB6E-40B93FF2DACE}">
      <dgm:prSet/>
      <dgm:spPr/>
      <dgm:t>
        <a:bodyPr/>
        <a:lstStyle/>
        <a:p>
          <a:endParaRPr lang="en-US"/>
        </a:p>
      </dgm:t>
    </dgm:pt>
    <dgm:pt modelId="{4509F397-BE0D-4E2C-A4DF-8FDF2A7A1204}">
      <dgm:prSet phldrT="[Text]"/>
      <dgm:spPr/>
      <dgm:t>
        <a:bodyPr/>
        <a:lstStyle/>
        <a:p>
          <a:r>
            <a:rPr lang="en-US" dirty="0"/>
            <a:t>T2 (8/11)</a:t>
          </a:r>
        </a:p>
      </dgm:t>
    </dgm:pt>
    <dgm:pt modelId="{D66C715D-4893-4CF8-832B-5CA01BE58B53}" type="parTrans" cxnId="{1566F8E2-6A7B-428F-879A-89AB7D29E7CC}">
      <dgm:prSet/>
      <dgm:spPr/>
      <dgm:t>
        <a:bodyPr/>
        <a:lstStyle/>
        <a:p>
          <a:endParaRPr lang="en-US"/>
        </a:p>
      </dgm:t>
    </dgm:pt>
    <dgm:pt modelId="{19C1FC21-6E8E-4F09-A58E-C2AC78FD556E}" type="sibTrans" cxnId="{1566F8E2-6A7B-428F-879A-89AB7D29E7CC}">
      <dgm:prSet/>
      <dgm:spPr/>
      <dgm:t>
        <a:bodyPr/>
        <a:lstStyle/>
        <a:p>
          <a:endParaRPr lang="en-US"/>
        </a:p>
      </dgm:t>
    </dgm:pt>
    <dgm:pt modelId="{D832E754-A157-4BF4-BB44-AAD9739F6906}">
      <dgm:prSet phldrT="[Text]"/>
      <dgm:spPr/>
      <dgm:t>
        <a:bodyPr/>
        <a:lstStyle/>
        <a:p>
          <a:r>
            <a:rPr lang="en-US" dirty="0"/>
            <a:t>T3 (2/12)</a:t>
          </a:r>
        </a:p>
      </dgm:t>
    </dgm:pt>
    <dgm:pt modelId="{5071B8DB-44B9-493B-BE9C-ABF34089D162}" type="parTrans" cxnId="{C26B54C4-7276-4BE5-9C00-F1FAE9EE2F9A}">
      <dgm:prSet/>
      <dgm:spPr/>
      <dgm:t>
        <a:bodyPr/>
        <a:lstStyle/>
        <a:p>
          <a:endParaRPr lang="en-US"/>
        </a:p>
      </dgm:t>
    </dgm:pt>
    <dgm:pt modelId="{1D1CAB8A-9A06-4D47-8A62-B46237FDE958}" type="sibTrans" cxnId="{C26B54C4-7276-4BE5-9C00-F1FAE9EE2F9A}">
      <dgm:prSet/>
      <dgm:spPr/>
      <dgm:t>
        <a:bodyPr/>
        <a:lstStyle/>
        <a:p>
          <a:endParaRPr lang="en-US"/>
        </a:p>
      </dgm:t>
    </dgm:pt>
    <dgm:pt modelId="{334E9872-6D90-409C-9FC7-B4CB9647DE1F}">
      <dgm:prSet phldrT="[Text]"/>
      <dgm:spPr/>
      <dgm:t>
        <a:bodyPr/>
        <a:lstStyle/>
        <a:p>
          <a:r>
            <a:rPr lang="en-US" dirty="0"/>
            <a:t>T4 (8/12)</a:t>
          </a:r>
        </a:p>
      </dgm:t>
    </dgm:pt>
    <dgm:pt modelId="{84BF6399-A945-4D88-903B-478100318005}" type="parTrans" cxnId="{8170EA56-D5E3-4640-BBE1-ADA5CD7B05FD}">
      <dgm:prSet/>
      <dgm:spPr/>
      <dgm:t>
        <a:bodyPr/>
        <a:lstStyle/>
        <a:p>
          <a:endParaRPr lang="en-US"/>
        </a:p>
      </dgm:t>
    </dgm:pt>
    <dgm:pt modelId="{7E67AFE3-18B4-451E-90DA-7645627ED6C9}" type="sibTrans" cxnId="{8170EA56-D5E3-4640-BBE1-ADA5CD7B05FD}">
      <dgm:prSet/>
      <dgm:spPr/>
      <dgm:t>
        <a:bodyPr/>
        <a:lstStyle/>
        <a:p>
          <a:endParaRPr lang="en-US"/>
        </a:p>
      </dgm:t>
    </dgm:pt>
    <dgm:pt modelId="{0A83F22B-6F53-4746-958E-96EB3456F209}">
      <dgm:prSet phldrT="[Text]"/>
      <dgm:spPr/>
      <dgm:t>
        <a:bodyPr/>
        <a:lstStyle/>
        <a:p>
          <a:r>
            <a:rPr lang="en-US" dirty="0"/>
            <a:t>T5 (8/14)</a:t>
          </a:r>
        </a:p>
      </dgm:t>
    </dgm:pt>
    <dgm:pt modelId="{01A1EAB2-2F7E-4DDC-A837-1268C7685E99}" type="parTrans" cxnId="{AF14EA87-D70D-4474-A5CD-5E449AC90604}">
      <dgm:prSet/>
      <dgm:spPr/>
      <dgm:t>
        <a:bodyPr/>
        <a:lstStyle/>
        <a:p>
          <a:endParaRPr lang="en-US"/>
        </a:p>
      </dgm:t>
    </dgm:pt>
    <dgm:pt modelId="{B040D616-5EDC-4F27-A798-5B08184074A8}" type="sibTrans" cxnId="{AF14EA87-D70D-4474-A5CD-5E449AC90604}">
      <dgm:prSet/>
      <dgm:spPr/>
      <dgm:t>
        <a:bodyPr/>
        <a:lstStyle/>
        <a:p>
          <a:endParaRPr lang="en-US"/>
        </a:p>
      </dgm:t>
    </dgm:pt>
    <dgm:pt modelId="{2C9222E6-A83D-414D-81E2-9B1982605873}">
      <dgm:prSet phldrT="[Text]"/>
      <dgm:spPr/>
      <dgm:t>
        <a:bodyPr/>
        <a:lstStyle/>
        <a:p>
          <a:r>
            <a:rPr lang="en-US" dirty="0"/>
            <a:t>T6 (8/15)</a:t>
          </a:r>
        </a:p>
      </dgm:t>
    </dgm:pt>
    <dgm:pt modelId="{4DAE3CE8-3A43-4DB4-A747-224C4A053D87}" type="parTrans" cxnId="{6714EC12-0F13-4EAE-B29F-03A606430D50}">
      <dgm:prSet/>
      <dgm:spPr/>
      <dgm:t>
        <a:bodyPr/>
        <a:lstStyle/>
        <a:p>
          <a:endParaRPr lang="en-US"/>
        </a:p>
      </dgm:t>
    </dgm:pt>
    <dgm:pt modelId="{BFA92521-33C1-4DC1-A227-CA66D483156F}" type="sibTrans" cxnId="{6714EC12-0F13-4EAE-B29F-03A606430D50}">
      <dgm:prSet/>
      <dgm:spPr/>
      <dgm:t>
        <a:bodyPr/>
        <a:lstStyle/>
        <a:p>
          <a:endParaRPr lang="en-US"/>
        </a:p>
      </dgm:t>
    </dgm:pt>
    <dgm:pt modelId="{486625DC-373F-4582-9B90-069C1B1D67A4}">
      <dgm:prSet phldrT="[Text]"/>
      <dgm:spPr/>
      <dgm:t>
        <a:bodyPr/>
        <a:lstStyle/>
        <a:p>
          <a:r>
            <a:rPr lang="en-US" dirty="0"/>
            <a:t>T7 (8/16)</a:t>
          </a:r>
        </a:p>
      </dgm:t>
    </dgm:pt>
    <dgm:pt modelId="{62BF0D2B-6449-4B3F-ACE7-F0865F7EB9B4}" type="parTrans" cxnId="{26A4FFE3-99A9-4BD9-8EFE-9FC4FADBFE50}">
      <dgm:prSet/>
      <dgm:spPr/>
      <dgm:t>
        <a:bodyPr/>
        <a:lstStyle/>
        <a:p>
          <a:endParaRPr lang="en-US"/>
        </a:p>
      </dgm:t>
    </dgm:pt>
    <dgm:pt modelId="{1AB28F9A-6E11-461D-8EE5-DC8E1650ED71}" type="sibTrans" cxnId="{26A4FFE3-99A9-4BD9-8EFE-9FC4FADBFE50}">
      <dgm:prSet/>
      <dgm:spPr/>
      <dgm:t>
        <a:bodyPr/>
        <a:lstStyle/>
        <a:p>
          <a:endParaRPr lang="en-US"/>
        </a:p>
      </dgm:t>
    </dgm:pt>
    <dgm:pt modelId="{FC8E9C8E-028A-471F-93FD-30D9FB180DE4}" type="pres">
      <dgm:prSet presAssocID="{15F22A57-1F73-4036-866D-1DC2A3C6621E}" presName="Name0" presStyleCnt="0">
        <dgm:presLayoutVars>
          <dgm:dir/>
          <dgm:resizeHandles val="exact"/>
        </dgm:presLayoutVars>
      </dgm:prSet>
      <dgm:spPr/>
    </dgm:pt>
    <dgm:pt modelId="{8B44263E-0855-4408-9ACE-DEF691D28036}" type="pres">
      <dgm:prSet presAssocID="{15F22A57-1F73-4036-866D-1DC2A3C6621E}" presName="arrow" presStyleLbl="bgShp" presStyleIdx="0" presStyleCnt="1"/>
      <dgm:spPr/>
    </dgm:pt>
    <dgm:pt modelId="{B0C59875-4540-4628-B2B4-F4C95AFCE88A}" type="pres">
      <dgm:prSet presAssocID="{15F22A57-1F73-4036-866D-1DC2A3C6621E}" presName="points" presStyleCnt="0"/>
      <dgm:spPr/>
    </dgm:pt>
    <dgm:pt modelId="{F3013B9C-58E1-491A-9DAA-5B9BAA566084}" type="pres">
      <dgm:prSet presAssocID="{11C74929-6D86-426A-BF78-D182E039F655}" presName="compositeA" presStyleCnt="0"/>
      <dgm:spPr/>
    </dgm:pt>
    <dgm:pt modelId="{CE237475-B74C-4392-89BD-CA1F38FE34C7}" type="pres">
      <dgm:prSet presAssocID="{11C74929-6D86-426A-BF78-D182E039F655}" presName="textA" presStyleLbl="revTx" presStyleIdx="0" presStyleCnt="7">
        <dgm:presLayoutVars>
          <dgm:bulletEnabled val="1"/>
        </dgm:presLayoutVars>
      </dgm:prSet>
      <dgm:spPr/>
    </dgm:pt>
    <dgm:pt modelId="{456C2118-EA2D-41A2-9A87-EFD71912BD45}" type="pres">
      <dgm:prSet presAssocID="{11C74929-6D86-426A-BF78-D182E039F655}" presName="circleA" presStyleLbl="node1" presStyleIdx="0" presStyleCnt="7"/>
      <dgm:spPr/>
    </dgm:pt>
    <dgm:pt modelId="{86F72983-B583-4705-BCF1-637C2AAFE06D}" type="pres">
      <dgm:prSet presAssocID="{11C74929-6D86-426A-BF78-D182E039F655}" presName="spaceA" presStyleCnt="0"/>
      <dgm:spPr/>
    </dgm:pt>
    <dgm:pt modelId="{E8B7D08A-19B7-44D7-BACE-B9458140E863}" type="pres">
      <dgm:prSet presAssocID="{A638C9C9-4323-4E81-9E94-818B52A451A9}" presName="space" presStyleCnt="0"/>
      <dgm:spPr/>
    </dgm:pt>
    <dgm:pt modelId="{3DDB9885-CA1F-4E80-8DF3-FB09F419229A}" type="pres">
      <dgm:prSet presAssocID="{4509F397-BE0D-4E2C-A4DF-8FDF2A7A1204}" presName="compositeB" presStyleCnt="0"/>
      <dgm:spPr/>
    </dgm:pt>
    <dgm:pt modelId="{D115FCBE-3C65-4945-BF21-4718441EC363}" type="pres">
      <dgm:prSet presAssocID="{4509F397-BE0D-4E2C-A4DF-8FDF2A7A1204}" presName="textB" presStyleLbl="revTx" presStyleIdx="1" presStyleCnt="7">
        <dgm:presLayoutVars>
          <dgm:bulletEnabled val="1"/>
        </dgm:presLayoutVars>
      </dgm:prSet>
      <dgm:spPr/>
    </dgm:pt>
    <dgm:pt modelId="{4876C86B-9477-4F61-B8B4-8A0E0FE5AB99}" type="pres">
      <dgm:prSet presAssocID="{4509F397-BE0D-4E2C-A4DF-8FDF2A7A1204}" presName="circleB" presStyleLbl="node1" presStyleIdx="1" presStyleCnt="7"/>
      <dgm:spPr/>
    </dgm:pt>
    <dgm:pt modelId="{9BA305DB-A593-4CDE-B16F-2568DA44A8E5}" type="pres">
      <dgm:prSet presAssocID="{4509F397-BE0D-4E2C-A4DF-8FDF2A7A1204}" presName="spaceB" presStyleCnt="0"/>
      <dgm:spPr/>
    </dgm:pt>
    <dgm:pt modelId="{062168C5-B020-4BD7-99AA-4F5A443340E3}" type="pres">
      <dgm:prSet presAssocID="{19C1FC21-6E8E-4F09-A58E-C2AC78FD556E}" presName="space" presStyleCnt="0"/>
      <dgm:spPr/>
    </dgm:pt>
    <dgm:pt modelId="{80E21E42-1DE6-46AA-81FD-C211750A08AA}" type="pres">
      <dgm:prSet presAssocID="{D832E754-A157-4BF4-BB44-AAD9739F6906}" presName="compositeA" presStyleCnt="0"/>
      <dgm:spPr/>
    </dgm:pt>
    <dgm:pt modelId="{02738324-84F7-4DAB-B713-CA5E1BC7C4DF}" type="pres">
      <dgm:prSet presAssocID="{D832E754-A157-4BF4-BB44-AAD9739F6906}" presName="textA" presStyleLbl="revTx" presStyleIdx="2" presStyleCnt="7">
        <dgm:presLayoutVars>
          <dgm:bulletEnabled val="1"/>
        </dgm:presLayoutVars>
      </dgm:prSet>
      <dgm:spPr/>
    </dgm:pt>
    <dgm:pt modelId="{0F303AA2-666A-468A-8A17-A9E06FD58EC7}" type="pres">
      <dgm:prSet presAssocID="{D832E754-A157-4BF4-BB44-AAD9739F6906}" presName="circleA" presStyleLbl="node1" presStyleIdx="2" presStyleCnt="7"/>
      <dgm:spPr/>
    </dgm:pt>
    <dgm:pt modelId="{0FDF0A75-3E04-46BD-8531-CCC80954FE83}" type="pres">
      <dgm:prSet presAssocID="{D832E754-A157-4BF4-BB44-AAD9739F6906}" presName="spaceA" presStyleCnt="0"/>
      <dgm:spPr/>
    </dgm:pt>
    <dgm:pt modelId="{80BECC31-5A68-4090-AF6C-01DA5429232A}" type="pres">
      <dgm:prSet presAssocID="{1D1CAB8A-9A06-4D47-8A62-B46237FDE958}" presName="space" presStyleCnt="0"/>
      <dgm:spPr/>
    </dgm:pt>
    <dgm:pt modelId="{86381416-50B8-4D60-9FB5-DAB396982635}" type="pres">
      <dgm:prSet presAssocID="{334E9872-6D90-409C-9FC7-B4CB9647DE1F}" presName="compositeB" presStyleCnt="0"/>
      <dgm:spPr/>
    </dgm:pt>
    <dgm:pt modelId="{360460D9-C209-4739-B472-E44942D7A4DA}" type="pres">
      <dgm:prSet presAssocID="{334E9872-6D90-409C-9FC7-B4CB9647DE1F}" presName="textB" presStyleLbl="revTx" presStyleIdx="3" presStyleCnt="7">
        <dgm:presLayoutVars>
          <dgm:bulletEnabled val="1"/>
        </dgm:presLayoutVars>
      </dgm:prSet>
      <dgm:spPr/>
    </dgm:pt>
    <dgm:pt modelId="{01747049-4F82-4262-92FC-967308737F40}" type="pres">
      <dgm:prSet presAssocID="{334E9872-6D90-409C-9FC7-B4CB9647DE1F}" presName="circleB" presStyleLbl="node1" presStyleIdx="3" presStyleCnt="7"/>
      <dgm:spPr/>
    </dgm:pt>
    <dgm:pt modelId="{A36368AD-7ED3-4954-AF2A-9035565EEEB8}" type="pres">
      <dgm:prSet presAssocID="{334E9872-6D90-409C-9FC7-B4CB9647DE1F}" presName="spaceB" presStyleCnt="0"/>
      <dgm:spPr/>
    </dgm:pt>
    <dgm:pt modelId="{592FCFC8-03C3-4EB0-BDF5-8D0EFA914442}" type="pres">
      <dgm:prSet presAssocID="{7E67AFE3-18B4-451E-90DA-7645627ED6C9}" presName="space" presStyleCnt="0"/>
      <dgm:spPr/>
    </dgm:pt>
    <dgm:pt modelId="{2DC15DA1-0110-47AA-B65E-8470CB87F949}" type="pres">
      <dgm:prSet presAssocID="{0A83F22B-6F53-4746-958E-96EB3456F209}" presName="compositeA" presStyleCnt="0"/>
      <dgm:spPr/>
    </dgm:pt>
    <dgm:pt modelId="{178AB3D5-A43B-45DE-889F-716E2BA0D1EF}" type="pres">
      <dgm:prSet presAssocID="{0A83F22B-6F53-4746-958E-96EB3456F209}" presName="textA" presStyleLbl="revTx" presStyleIdx="4" presStyleCnt="7">
        <dgm:presLayoutVars>
          <dgm:bulletEnabled val="1"/>
        </dgm:presLayoutVars>
      </dgm:prSet>
      <dgm:spPr/>
    </dgm:pt>
    <dgm:pt modelId="{F4E9265A-9D6B-4C54-944E-63D6B0C994C3}" type="pres">
      <dgm:prSet presAssocID="{0A83F22B-6F53-4746-958E-96EB3456F209}" presName="circleA" presStyleLbl="node1" presStyleIdx="4" presStyleCnt="7"/>
      <dgm:spPr/>
    </dgm:pt>
    <dgm:pt modelId="{DDE2AA2F-4051-4D85-BD99-B77B5BC0B23E}" type="pres">
      <dgm:prSet presAssocID="{0A83F22B-6F53-4746-958E-96EB3456F209}" presName="spaceA" presStyleCnt="0"/>
      <dgm:spPr/>
    </dgm:pt>
    <dgm:pt modelId="{DD9E0FE4-E0EB-4865-880D-CFD027BFC3C6}" type="pres">
      <dgm:prSet presAssocID="{B040D616-5EDC-4F27-A798-5B08184074A8}" presName="space" presStyleCnt="0"/>
      <dgm:spPr/>
    </dgm:pt>
    <dgm:pt modelId="{04F7EE0A-9ED9-40F3-B601-2E403D880597}" type="pres">
      <dgm:prSet presAssocID="{2C9222E6-A83D-414D-81E2-9B1982605873}" presName="compositeB" presStyleCnt="0"/>
      <dgm:spPr/>
    </dgm:pt>
    <dgm:pt modelId="{6F92D13D-E2F1-4B23-9F04-70052599FD40}" type="pres">
      <dgm:prSet presAssocID="{2C9222E6-A83D-414D-81E2-9B1982605873}" presName="textB" presStyleLbl="revTx" presStyleIdx="5" presStyleCnt="7">
        <dgm:presLayoutVars>
          <dgm:bulletEnabled val="1"/>
        </dgm:presLayoutVars>
      </dgm:prSet>
      <dgm:spPr/>
    </dgm:pt>
    <dgm:pt modelId="{B4B0E889-0A40-4400-AD5A-F95592F23C29}" type="pres">
      <dgm:prSet presAssocID="{2C9222E6-A83D-414D-81E2-9B1982605873}" presName="circleB" presStyleLbl="node1" presStyleIdx="5" presStyleCnt="7"/>
      <dgm:spPr/>
    </dgm:pt>
    <dgm:pt modelId="{DF0B7F64-DBA8-479B-81C9-A89EF5845572}" type="pres">
      <dgm:prSet presAssocID="{2C9222E6-A83D-414D-81E2-9B1982605873}" presName="spaceB" presStyleCnt="0"/>
      <dgm:spPr/>
    </dgm:pt>
    <dgm:pt modelId="{88B2CBD3-736B-4BDE-AB4B-A1908BA50E19}" type="pres">
      <dgm:prSet presAssocID="{BFA92521-33C1-4DC1-A227-CA66D483156F}" presName="space" presStyleCnt="0"/>
      <dgm:spPr/>
    </dgm:pt>
    <dgm:pt modelId="{8D4CB82A-B717-464C-AD13-4392DF6F3AE8}" type="pres">
      <dgm:prSet presAssocID="{486625DC-373F-4582-9B90-069C1B1D67A4}" presName="compositeA" presStyleCnt="0"/>
      <dgm:spPr/>
    </dgm:pt>
    <dgm:pt modelId="{90D9B98F-D1E0-4497-BA71-7DAB8D4E95E4}" type="pres">
      <dgm:prSet presAssocID="{486625DC-373F-4582-9B90-069C1B1D67A4}" presName="textA" presStyleLbl="revTx" presStyleIdx="6" presStyleCnt="7">
        <dgm:presLayoutVars>
          <dgm:bulletEnabled val="1"/>
        </dgm:presLayoutVars>
      </dgm:prSet>
      <dgm:spPr/>
    </dgm:pt>
    <dgm:pt modelId="{87754783-E2C1-4B3F-974C-4B2CDCE74612}" type="pres">
      <dgm:prSet presAssocID="{486625DC-373F-4582-9B90-069C1B1D67A4}" presName="circleA" presStyleLbl="node1" presStyleIdx="6" presStyleCnt="7"/>
      <dgm:spPr/>
    </dgm:pt>
    <dgm:pt modelId="{4EA2ED00-0969-46CE-A2CF-882C7B96763F}" type="pres">
      <dgm:prSet presAssocID="{486625DC-373F-4582-9B90-069C1B1D67A4}" presName="spaceA" presStyleCnt="0"/>
      <dgm:spPr/>
    </dgm:pt>
  </dgm:ptLst>
  <dgm:cxnLst>
    <dgm:cxn modelId="{6714EC12-0F13-4EAE-B29F-03A606430D50}" srcId="{15F22A57-1F73-4036-866D-1DC2A3C6621E}" destId="{2C9222E6-A83D-414D-81E2-9B1982605873}" srcOrd="5" destOrd="0" parTransId="{4DAE3CE8-3A43-4DB4-A747-224C4A053D87}" sibTransId="{BFA92521-33C1-4DC1-A227-CA66D483156F}"/>
    <dgm:cxn modelId="{50EC4139-29D1-4DF3-B286-4BF6AE639C97}" type="presOf" srcId="{4509F397-BE0D-4E2C-A4DF-8FDF2A7A1204}" destId="{D115FCBE-3C65-4945-BF21-4718441EC363}" srcOrd="0" destOrd="0" presId="urn:microsoft.com/office/officeart/2005/8/layout/hProcess11"/>
    <dgm:cxn modelId="{C2749C3B-80E5-4698-9FD8-67714A0EF81F}" type="presOf" srcId="{2C9222E6-A83D-414D-81E2-9B1982605873}" destId="{6F92D13D-E2F1-4B23-9F04-70052599FD40}" srcOrd="0" destOrd="0" presId="urn:microsoft.com/office/officeart/2005/8/layout/hProcess11"/>
    <dgm:cxn modelId="{8170EA56-D5E3-4640-BBE1-ADA5CD7B05FD}" srcId="{15F22A57-1F73-4036-866D-1DC2A3C6621E}" destId="{334E9872-6D90-409C-9FC7-B4CB9647DE1F}" srcOrd="3" destOrd="0" parTransId="{84BF6399-A945-4D88-903B-478100318005}" sibTransId="{7E67AFE3-18B4-451E-90DA-7645627ED6C9}"/>
    <dgm:cxn modelId="{AF14EA87-D70D-4474-A5CD-5E449AC90604}" srcId="{15F22A57-1F73-4036-866D-1DC2A3C6621E}" destId="{0A83F22B-6F53-4746-958E-96EB3456F209}" srcOrd="4" destOrd="0" parTransId="{01A1EAB2-2F7E-4DDC-A837-1268C7685E99}" sibTransId="{B040D616-5EDC-4F27-A798-5B08184074A8}"/>
    <dgm:cxn modelId="{30F2469B-2667-4AEA-A0A7-367786D8DFAA}" type="presOf" srcId="{D832E754-A157-4BF4-BB44-AAD9739F6906}" destId="{02738324-84F7-4DAB-B713-CA5E1BC7C4DF}" srcOrd="0" destOrd="0" presId="urn:microsoft.com/office/officeart/2005/8/layout/hProcess11"/>
    <dgm:cxn modelId="{633E78A9-B6A9-49DD-AB6E-40B93FF2DACE}" srcId="{15F22A57-1F73-4036-866D-1DC2A3C6621E}" destId="{11C74929-6D86-426A-BF78-D182E039F655}" srcOrd="0" destOrd="0" parTransId="{D31CDD79-F34E-4990-9E0F-9DCD6F2F1DA7}" sibTransId="{A638C9C9-4323-4E81-9E94-818B52A451A9}"/>
    <dgm:cxn modelId="{4CE3A6B9-3549-4F27-854C-A03197F38E63}" type="presOf" srcId="{11C74929-6D86-426A-BF78-D182E039F655}" destId="{CE237475-B74C-4392-89BD-CA1F38FE34C7}" srcOrd="0" destOrd="0" presId="urn:microsoft.com/office/officeart/2005/8/layout/hProcess11"/>
    <dgm:cxn modelId="{C26B54C4-7276-4BE5-9C00-F1FAE9EE2F9A}" srcId="{15F22A57-1F73-4036-866D-1DC2A3C6621E}" destId="{D832E754-A157-4BF4-BB44-AAD9739F6906}" srcOrd="2" destOrd="0" parTransId="{5071B8DB-44B9-493B-BE9C-ABF34089D162}" sibTransId="{1D1CAB8A-9A06-4D47-8A62-B46237FDE958}"/>
    <dgm:cxn modelId="{AF0D88CC-CB1A-4AE8-B275-3AB6CC82DD33}" type="presOf" srcId="{15F22A57-1F73-4036-866D-1DC2A3C6621E}" destId="{FC8E9C8E-028A-471F-93FD-30D9FB180DE4}" srcOrd="0" destOrd="0" presId="urn:microsoft.com/office/officeart/2005/8/layout/hProcess11"/>
    <dgm:cxn modelId="{6F3C16CE-F804-4092-B5AC-1F61F30A95FF}" type="presOf" srcId="{334E9872-6D90-409C-9FC7-B4CB9647DE1F}" destId="{360460D9-C209-4739-B472-E44942D7A4DA}" srcOrd="0" destOrd="0" presId="urn:microsoft.com/office/officeart/2005/8/layout/hProcess11"/>
    <dgm:cxn modelId="{24B27FD7-DA2F-4EE1-9DC6-A3EDCAEDC014}" type="presOf" srcId="{486625DC-373F-4582-9B90-069C1B1D67A4}" destId="{90D9B98F-D1E0-4497-BA71-7DAB8D4E95E4}" srcOrd="0" destOrd="0" presId="urn:microsoft.com/office/officeart/2005/8/layout/hProcess11"/>
    <dgm:cxn modelId="{1566F8E2-6A7B-428F-879A-89AB7D29E7CC}" srcId="{15F22A57-1F73-4036-866D-1DC2A3C6621E}" destId="{4509F397-BE0D-4E2C-A4DF-8FDF2A7A1204}" srcOrd="1" destOrd="0" parTransId="{D66C715D-4893-4CF8-832B-5CA01BE58B53}" sibTransId="{19C1FC21-6E8E-4F09-A58E-C2AC78FD556E}"/>
    <dgm:cxn modelId="{26A4FFE3-99A9-4BD9-8EFE-9FC4FADBFE50}" srcId="{15F22A57-1F73-4036-866D-1DC2A3C6621E}" destId="{486625DC-373F-4582-9B90-069C1B1D67A4}" srcOrd="6" destOrd="0" parTransId="{62BF0D2B-6449-4B3F-ACE7-F0865F7EB9B4}" sibTransId="{1AB28F9A-6E11-461D-8EE5-DC8E1650ED71}"/>
    <dgm:cxn modelId="{BC7773E8-D827-4F78-AB70-8AEE8BE76AF1}" type="presOf" srcId="{0A83F22B-6F53-4746-958E-96EB3456F209}" destId="{178AB3D5-A43B-45DE-889F-716E2BA0D1EF}" srcOrd="0" destOrd="0" presId="urn:microsoft.com/office/officeart/2005/8/layout/hProcess11"/>
    <dgm:cxn modelId="{1106A867-1B40-4A82-8CC8-AAF5FEB16474}" type="presParOf" srcId="{FC8E9C8E-028A-471F-93FD-30D9FB180DE4}" destId="{8B44263E-0855-4408-9ACE-DEF691D28036}" srcOrd="0" destOrd="0" presId="urn:microsoft.com/office/officeart/2005/8/layout/hProcess11"/>
    <dgm:cxn modelId="{EF1C402D-59A3-4501-B319-4D5894F00250}" type="presParOf" srcId="{FC8E9C8E-028A-471F-93FD-30D9FB180DE4}" destId="{B0C59875-4540-4628-B2B4-F4C95AFCE88A}" srcOrd="1" destOrd="0" presId="urn:microsoft.com/office/officeart/2005/8/layout/hProcess11"/>
    <dgm:cxn modelId="{AD9421E3-88D6-4D96-BF13-6BB777C35E91}" type="presParOf" srcId="{B0C59875-4540-4628-B2B4-F4C95AFCE88A}" destId="{F3013B9C-58E1-491A-9DAA-5B9BAA566084}" srcOrd="0" destOrd="0" presId="urn:microsoft.com/office/officeart/2005/8/layout/hProcess11"/>
    <dgm:cxn modelId="{366F51BC-E001-4031-BB44-CB1A61F3F3B1}" type="presParOf" srcId="{F3013B9C-58E1-491A-9DAA-5B9BAA566084}" destId="{CE237475-B74C-4392-89BD-CA1F38FE34C7}" srcOrd="0" destOrd="0" presId="urn:microsoft.com/office/officeart/2005/8/layout/hProcess11"/>
    <dgm:cxn modelId="{06682E84-EE2D-4850-BD22-22C61DA4A348}" type="presParOf" srcId="{F3013B9C-58E1-491A-9DAA-5B9BAA566084}" destId="{456C2118-EA2D-41A2-9A87-EFD71912BD45}" srcOrd="1" destOrd="0" presId="urn:microsoft.com/office/officeart/2005/8/layout/hProcess11"/>
    <dgm:cxn modelId="{2760245B-6B0A-4EE1-A1E4-5FBF677C429B}" type="presParOf" srcId="{F3013B9C-58E1-491A-9DAA-5B9BAA566084}" destId="{86F72983-B583-4705-BCF1-637C2AAFE06D}" srcOrd="2" destOrd="0" presId="urn:microsoft.com/office/officeart/2005/8/layout/hProcess11"/>
    <dgm:cxn modelId="{FC50839C-E7AA-4C96-A4FB-21ECEC69DBEC}" type="presParOf" srcId="{B0C59875-4540-4628-B2B4-F4C95AFCE88A}" destId="{E8B7D08A-19B7-44D7-BACE-B9458140E863}" srcOrd="1" destOrd="0" presId="urn:microsoft.com/office/officeart/2005/8/layout/hProcess11"/>
    <dgm:cxn modelId="{7C4B4C59-1E30-4C5E-B30D-6532E1E5FB2A}" type="presParOf" srcId="{B0C59875-4540-4628-B2B4-F4C95AFCE88A}" destId="{3DDB9885-CA1F-4E80-8DF3-FB09F419229A}" srcOrd="2" destOrd="0" presId="urn:microsoft.com/office/officeart/2005/8/layout/hProcess11"/>
    <dgm:cxn modelId="{DB00A7E8-6D93-4A29-8C93-A682FBFEAC5D}" type="presParOf" srcId="{3DDB9885-CA1F-4E80-8DF3-FB09F419229A}" destId="{D115FCBE-3C65-4945-BF21-4718441EC363}" srcOrd="0" destOrd="0" presId="urn:microsoft.com/office/officeart/2005/8/layout/hProcess11"/>
    <dgm:cxn modelId="{AE3F5C78-307B-4A11-8C11-E30762C29E36}" type="presParOf" srcId="{3DDB9885-CA1F-4E80-8DF3-FB09F419229A}" destId="{4876C86B-9477-4F61-B8B4-8A0E0FE5AB99}" srcOrd="1" destOrd="0" presId="urn:microsoft.com/office/officeart/2005/8/layout/hProcess11"/>
    <dgm:cxn modelId="{2EB5FD0F-39A1-42C3-A6F4-275248F0C39A}" type="presParOf" srcId="{3DDB9885-CA1F-4E80-8DF3-FB09F419229A}" destId="{9BA305DB-A593-4CDE-B16F-2568DA44A8E5}" srcOrd="2" destOrd="0" presId="urn:microsoft.com/office/officeart/2005/8/layout/hProcess11"/>
    <dgm:cxn modelId="{D6EC40DA-E720-46D8-A291-CD74E7B31894}" type="presParOf" srcId="{B0C59875-4540-4628-B2B4-F4C95AFCE88A}" destId="{062168C5-B020-4BD7-99AA-4F5A443340E3}" srcOrd="3" destOrd="0" presId="urn:microsoft.com/office/officeart/2005/8/layout/hProcess11"/>
    <dgm:cxn modelId="{1D524FD3-2AA9-47CB-9489-E2D758E5B5B4}" type="presParOf" srcId="{B0C59875-4540-4628-B2B4-F4C95AFCE88A}" destId="{80E21E42-1DE6-46AA-81FD-C211750A08AA}" srcOrd="4" destOrd="0" presId="urn:microsoft.com/office/officeart/2005/8/layout/hProcess11"/>
    <dgm:cxn modelId="{C03FA2FB-07A3-4943-B428-AB820B527DFA}" type="presParOf" srcId="{80E21E42-1DE6-46AA-81FD-C211750A08AA}" destId="{02738324-84F7-4DAB-B713-CA5E1BC7C4DF}" srcOrd="0" destOrd="0" presId="urn:microsoft.com/office/officeart/2005/8/layout/hProcess11"/>
    <dgm:cxn modelId="{C7917332-ED54-4F57-8D3C-919C0AA6E96D}" type="presParOf" srcId="{80E21E42-1DE6-46AA-81FD-C211750A08AA}" destId="{0F303AA2-666A-468A-8A17-A9E06FD58EC7}" srcOrd="1" destOrd="0" presId="urn:microsoft.com/office/officeart/2005/8/layout/hProcess11"/>
    <dgm:cxn modelId="{A85124C2-500E-4D3C-955C-B45A66F9B299}" type="presParOf" srcId="{80E21E42-1DE6-46AA-81FD-C211750A08AA}" destId="{0FDF0A75-3E04-46BD-8531-CCC80954FE83}" srcOrd="2" destOrd="0" presId="urn:microsoft.com/office/officeart/2005/8/layout/hProcess11"/>
    <dgm:cxn modelId="{87AE105E-4737-4627-B8AA-6A898011ACEA}" type="presParOf" srcId="{B0C59875-4540-4628-B2B4-F4C95AFCE88A}" destId="{80BECC31-5A68-4090-AF6C-01DA5429232A}" srcOrd="5" destOrd="0" presId="urn:microsoft.com/office/officeart/2005/8/layout/hProcess11"/>
    <dgm:cxn modelId="{66A28AD8-05F2-4BA3-911E-E20131E3F92D}" type="presParOf" srcId="{B0C59875-4540-4628-B2B4-F4C95AFCE88A}" destId="{86381416-50B8-4D60-9FB5-DAB396982635}" srcOrd="6" destOrd="0" presId="urn:microsoft.com/office/officeart/2005/8/layout/hProcess11"/>
    <dgm:cxn modelId="{05551ACD-6B2E-4259-AC78-114E192767CE}" type="presParOf" srcId="{86381416-50B8-4D60-9FB5-DAB396982635}" destId="{360460D9-C209-4739-B472-E44942D7A4DA}" srcOrd="0" destOrd="0" presId="urn:microsoft.com/office/officeart/2005/8/layout/hProcess11"/>
    <dgm:cxn modelId="{B3550185-8822-4924-B854-C864A2BC69E8}" type="presParOf" srcId="{86381416-50B8-4D60-9FB5-DAB396982635}" destId="{01747049-4F82-4262-92FC-967308737F40}" srcOrd="1" destOrd="0" presId="urn:microsoft.com/office/officeart/2005/8/layout/hProcess11"/>
    <dgm:cxn modelId="{1EF1B13A-5310-498B-9C91-73F496979B92}" type="presParOf" srcId="{86381416-50B8-4D60-9FB5-DAB396982635}" destId="{A36368AD-7ED3-4954-AF2A-9035565EEEB8}" srcOrd="2" destOrd="0" presId="urn:microsoft.com/office/officeart/2005/8/layout/hProcess11"/>
    <dgm:cxn modelId="{EEE9F0A8-2993-473F-920F-BE393F762E0E}" type="presParOf" srcId="{B0C59875-4540-4628-B2B4-F4C95AFCE88A}" destId="{592FCFC8-03C3-4EB0-BDF5-8D0EFA914442}" srcOrd="7" destOrd="0" presId="urn:microsoft.com/office/officeart/2005/8/layout/hProcess11"/>
    <dgm:cxn modelId="{DB0560A5-2CE1-4641-97D7-D1187B5D885F}" type="presParOf" srcId="{B0C59875-4540-4628-B2B4-F4C95AFCE88A}" destId="{2DC15DA1-0110-47AA-B65E-8470CB87F949}" srcOrd="8" destOrd="0" presId="urn:microsoft.com/office/officeart/2005/8/layout/hProcess11"/>
    <dgm:cxn modelId="{406C9165-F60A-4653-95E2-9503737DF242}" type="presParOf" srcId="{2DC15DA1-0110-47AA-B65E-8470CB87F949}" destId="{178AB3D5-A43B-45DE-889F-716E2BA0D1EF}" srcOrd="0" destOrd="0" presId="urn:microsoft.com/office/officeart/2005/8/layout/hProcess11"/>
    <dgm:cxn modelId="{BA76957A-EEE7-4C2B-9BB2-99E614B454E8}" type="presParOf" srcId="{2DC15DA1-0110-47AA-B65E-8470CB87F949}" destId="{F4E9265A-9D6B-4C54-944E-63D6B0C994C3}" srcOrd="1" destOrd="0" presId="urn:microsoft.com/office/officeart/2005/8/layout/hProcess11"/>
    <dgm:cxn modelId="{3371BC61-AFDC-4983-BD42-9517A9B8FEEE}" type="presParOf" srcId="{2DC15DA1-0110-47AA-B65E-8470CB87F949}" destId="{DDE2AA2F-4051-4D85-BD99-B77B5BC0B23E}" srcOrd="2" destOrd="0" presId="urn:microsoft.com/office/officeart/2005/8/layout/hProcess11"/>
    <dgm:cxn modelId="{887B5251-C968-48A6-AEC6-400970FA73E6}" type="presParOf" srcId="{B0C59875-4540-4628-B2B4-F4C95AFCE88A}" destId="{DD9E0FE4-E0EB-4865-880D-CFD027BFC3C6}" srcOrd="9" destOrd="0" presId="urn:microsoft.com/office/officeart/2005/8/layout/hProcess11"/>
    <dgm:cxn modelId="{68A54DD1-1891-4958-B58A-27DD7D880666}" type="presParOf" srcId="{B0C59875-4540-4628-B2B4-F4C95AFCE88A}" destId="{04F7EE0A-9ED9-40F3-B601-2E403D880597}" srcOrd="10" destOrd="0" presId="urn:microsoft.com/office/officeart/2005/8/layout/hProcess11"/>
    <dgm:cxn modelId="{9574E96D-4E77-45B0-BC03-1C465B6DADFB}" type="presParOf" srcId="{04F7EE0A-9ED9-40F3-B601-2E403D880597}" destId="{6F92D13D-E2F1-4B23-9F04-70052599FD40}" srcOrd="0" destOrd="0" presId="urn:microsoft.com/office/officeart/2005/8/layout/hProcess11"/>
    <dgm:cxn modelId="{654E827E-3D3C-45B8-A994-ED837D38626C}" type="presParOf" srcId="{04F7EE0A-9ED9-40F3-B601-2E403D880597}" destId="{B4B0E889-0A40-4400-AD5A-F95592F23C29}" srcOrd="1" destOrd="0" presId="urn:microsoft.com/office/officeart/2005/8/layout/hProcess11"/>
    <dgm:cxn modelId="{39FE3D0E-6AE9-4972-A5AE-FEEEF414D487}" type="presParOf" srcId="{04F7EE0A-9ED9-40F3-B601-2E403D880597}" destId="{DF0B7F64-DBA8-479B-81C9-A89EF5845572}" srcOrd="2" destOrd="0" presId="urn:microsoft.com/office/officeart/2005/8/layout/hProcess11"/>
    <dgm:cxn modelId="{1F733A67-0374-407F-874C-C5AF3B865B9F}" type="presParOf" srcId="{B0C59875-4540-4628-B2B4-F4C95AFCE88A}" destId="{88B2CBD3-736B-4BDE-AB4B-A1908BA50E19}" srcOrd="11" destOrd="0" presId="urn:microsoft.com/office/officeart/2005/8/layout/hProcess11"/>
    <dgm:cxn modelId="{4D99F33B-7E90-484B-94CF-0E8C29657470}" type="presParOf" srcId="{B0C59875-4540-4628-B2B4-F4C95AFCE88A}" destId="{8D4CB82A-B717-464C-AD13-4392DF6F3AE8}" srcOrd="12" destOrd="0" presId="urn:microsoft.com/office/officeart/2005/8/layout/hProcess11"/>
    <dgm:cxn modelId="{DD11ABFF-13AB-40D7-BEA6-DDD3AFB17410}" type="presParOf" srcId="{8D4CB82A-B717-464C-AD13-4392DF6F3AE8}" destId="{90D9B98F-D1E0-4497-BA71-7DAB8D4E95E4}" srcOrd="0" destOrd="0" presId="urn:microsoft.com/office/officeart/2005/8/layout/hProcess11"/>
    <dgm:cxn modelId="{9803E359-1074-4AE9-AB8E-61205B67F435}" type="presParOf" srcId="{8D4CB82A-B717-464C-AD13-4392DF6F3AE8}" destId="{87754783-E2C1-4B3F-974C-4B2CDCE74612}" srcOrd="1" destOrd="0" presId="urn:microsoft.com/office/officeart/2005/8/layout/hProcess11"/>
    <dgm:cxn modelId="{328CF854-ABC8-40D1-B192-FB0A3873C4A6}" type="presParOf" srcId="{8D4CB82A-B717-464C-AD13-4392DF6F3AE8}" destId="{4EA2ED00-0969-46CE-A2CF-882C7B96763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4263E-0855-4408-9ACE-DEF691D28036}">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37475-B74C-4392-89BD-CA1F38FE34C7}">
      <dsp:nvSpPr>
        <dsp:cNvPr id="0" name=""/>
        <dsp:cNvSpPr/>
      </dsp:nvSpPr>
      <dsp:spPr>
        <a:xfrm>
          <a:off x="808"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T1 (2/11)</a:t>
          </a:r>
        </a:p>
      </dsp:txBody>
      <dsp:txXfrm>
        <a:off x="808" y="0"/>
        <a:ext cx="1296222" cy="1740535"/>
      </dsp:txXfrm>
    </dsp:sp>
    <dsp:sp modelId="{456C2118-EA2D-41A2-9A87-EFD71912BD45}">
      <dsp:nvSpPr>
        <dsp:cNvPr id="0" name=""/>
        <dsp:cNvSpPr/>
      </dsp:nvSpPr>
      <dsp:spPr>
        <a:xfrm>
          <a:off x="43135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5FCBE-3C65-4945-BF21-4718441EC363}">
      <dsp:nvSpPr>
        <dsp:cNvPr id="0" name=""/>
        <dsp:cNvSpPr/>
      </dsp:nvSpPr>
      <dsp:spPr>
        <a:xfrm>
          <a:off x="1361842"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T2 (8/11)</a:t>
          </a:r>
        </a:p>
      </dsp:txBody>
      <dsp:txXfrm>
        <a:off x="1361842" y="2610802"/>
        <a:ext cx="1296222" cy="1740535"/>
      </dsp:txXfrm>
    </dsp:sp>
    <dsp:sp modelId="{4876C86B-9477-4F61-B8B4-8A0E0FE5AB99}">
      <dsp:nvSpPr>
        <dsp:cNvPr id="0" name=""/>
        <dsp:cNvSpPr/>
      </dsp:nvSpPr>
      <dsp:spPr>
        <a:xfrm>
          <a:off x="17923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38324-84F7-4DAB-B713-CA5E1BC7C4DF}">
      <dsp:nvSpPr>
        <dsp:cNvPr id="0" name=""/>
        <dsp:cNvSpPr/>
      </dsp:nvSpPr>
      <dsp:spPr>
        <a:xfrm>
          <a:off x="2722875"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T3 (2/12)</a:t>
          </a:r>
        </a:p>
      </dsp:txBody>
      <dsp:txXfrm>
        <a:off x="2722875" y="0"/>
        <a:ext cx="1296222" cy="1740535"/>
      </dsp:txXfrm>
    </dsp:sp>
    <dsp:sp modelId="{0F303AA2-666A-468A-8A17-A9E06FD58EC7}">
      <dsp:nvSpPr>
        <dsp:cNvPr id="0" name=""/>
        <dsp:cNvSpPr/>
      </dsp:nvSpPr>
      <dsp:spPr>
        <a:xfrm>
          <a:off x="31534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460D9-C209-4739-B472-E44942D7A4DA}">
      <dsp:nvSpPr>
        <dsp:cNvPr id="0" name=""/>
        <dsp:cNvSpPr/>
      </dsp:nvSpPr>
      <dsp:spPr>
        <a:xfrm>
          <a:off x="4083908"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T4 (8/12)</a:t>
          </a:r>
        </a:p>
      </dsp:txBody>
      <dsp:txXfrm>
        <a:off x="4083908" y="2610802"/>
        <a:ext cx="1296222" cy="1740535"/>
      </dsp:txXfrm>
    </dsp:sp>
    <dsp:sp modelId="{01747049-4F82-4262-92FC-967308737F40}">
      <dsp:nvSpPr>
        <dsp:cNvPr id="0" name=""/>
        <dsp:cNvSpPr/>
      </dsp:nvSpPr>
      <dsp:spPr>
        <a:xfrm>
          <a:off x="45144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AB3D5-A43B-45DE-889F-716E2BA0D1EF}">
      <dsp:nvSpPr>
        <dsp:cNvPr id="0" name=""/>
        <dsp:cNvSpPr/>
      </dsp:nvSpPr>
      <dsp:spPr>
        <a:xfrm>
          <a:off x="5444942"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T5 (8/14)</a:t>
          </a:r>
        </a:p>
      </dsp:txBody>
      <dsp:txXfrm>
        <a:off x="5444942" y="0"/>
        <a:ext cx="1296222" cy="1740535"/>
      </dsp:txXfrm>
    </dsp:sp>
    <dsp:sp modelId="{F4E9265A-9D6B-4C54-944E-63D6B0C994C3}">
      <dsp:nvSpPr>
        <dsp:cNvPr id="0" name=""/>
        <dsp:cNvSpPr/>
      </dsp:nvSpPr>
      <dsp:spPr>
        <a:xfrm>
          <a:off x="5875486"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2D13D-E2F1-4B23-9F04-70052599FD40}">
      <dsp:nvSpPr>
        <dsp:cNvPr id="0" name=""/>
        <dsp:cNvSpPr/>
      </dsp:nvSpPr>
      <dsp:spPr>
        <a:xfrm>
          <a:off x="6805975" y="2610802"/>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t>T6 (8/15)</a:t>
          </a:r>
        </a:p>
      </dsp:txBody>
      <dsp:txXfrm>
        <a:off x="6805975" y="2610802"/>
        <a:ext cx="1296222" cy="1740535"/>
      </dsp:txXfrm>
    </dsp:sp>
    <dsp:sp modelId="{B4B0E889-0A40-4400-AD5A-F95592F23C29}">
      <dsp:nvSpPr>
        <dsp:cNvPr id="0" name=""/>
        <dsp:cNvSpPr/>
      </dsp:nvSpPr>
      <dsp:spPr>
        <a:xfrm>
          <a:off x="723651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9B98F-D1E0-4497-BA71-7DAB8D4E95E4}">
      <dsp:nvSpPr>
        <dsp:cNvPr id="0" name=""/>
        <dsp:cNvSpPr/>
      </dsp:nvSpPr>
      <dsp:spPr>
        <a:xfrm>
          <a:off x="8167009" y="0"/>
          <a:ext cx="12962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t>T7 (8/16)</a:t>
          </a:r>
        </a:p>
      </dsp:txBody>
      <dsp:txXfrm>
        <a:off x="8167009" y="0"/>
        <a:ext cx="1296222" cy="1740535"/>
      </dsp:txXfrm>
    </dsp:sp>
    <dsp:sp modelId="{87754783-E2C1-4B3F-974C-4B2CDCE74612}">
      <dsp:nvSpPr>
        <dsp:cNvPr id="0" name=""/>
        <dsp:cNvSpPr/>
      </dsp:nvSpPr>
      <dsp:spPr>
        <a:xfrm>
          <a:off x="859755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8BF04-24D0-48F0-8B70-69863F2B17A4}"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C77ED-CFDD-4D6B-BA2A-6BE7AE1D4A2D}" type="slidenum">
              <a:rPr lang="en-US" smtClean="0"/>
              <a:t>‹#›</a:t>
            </a:fld>
            <a:endParaRPr lang="en-US"/>
          </a:p>
        </p:txBody>
      </p:sp>
    </p:spTree>
    <p:extLst>
      <p:ext uri="{BB962C8B-B14F-4D97-AF65-F5344CB8AC3E}">
        <p14:creationId xmlns:p14="http://schemas.microsoft.com/office/powerpoint/2010/main" val="151000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Janicki - NTG</a:t>
            </a:r>
          </a:p>
        </p:txBody>
      </p:sp>
      <p:sp>
        <p:nvSpPr>
          <p:cNvPr id="5" name="Slide Number Placeholder 4"/>
          <p:cNvSpPr>
            <a:spLocks noGrp="1"/>
          </p:cNvSpPr>
          <p:nvPr>
            <p:ph type="sldNum" sz="quarter" idx="11"/>
          </p:nvPr>
        </p:nvSpPr>
        <p:spPr/>
        <p:txBody>
          <a:bodyPr/>
          <a:lstStyle/>
          <a:p>
            <a:fld id="{ACAD1D7D-A2DD-43F6-B720-6DF874D44D33}"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4541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D4468-0A2A-4552-9068-6B2D0F250B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6802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 Table</a:t>
            </a:r>
            <a:r>
              <a:rPr lang="en-US" baseline="0" dirty="0"/>
              <a:t> 2014-4c for number of </a:t>
            </a:r>
            <a:r>
              <a:rPr lang="en-US" baseline="0"/>
              <a:t>overall comorbidities.</a:t>
            </a:r>
            <a:endParaRPr lang="en-US"/>
          </a:p>
          <a:p>
            <a:endParaRPr lang="en-US" dirty="0"/>
          </a:p>
        </p:txBody>
      </p:sp>
      <p:sp>
        <p:nvSpPr>
          <p:cNvPr id="4" name="Slide Number Placeholder 3"/>
          <p:cNvSpPr>
            <a:spLocks noGrp="1"/>
          </p:cNvSpPr>
          <p:nvPr>
            <p:ph type="sldNum" sz="quarter" idx="10"/>
          </p:nvPr>
        </p:nvSpPr>
        <p:spPr/>
        <p:txBody>
          <a:bodyPr/>
          <a:lstStyle/>
          <a:p>
            <a:fld id="{803C77ED-CFDD-4D6B-BA2A-6BE7AE1D4A2D}" type="slidenum">
              <a:rPr lang="en-US" smtClean="0"/>
              <a:t>25</a:t>
            </a:fld>
            <a:endParaRPr lang="en-US"/>
          </a:p>
        </p:txBody>
      </p:sp>
    </p:spTree>
    <p:extLst>
      <p:ext uri="{BB962C8B-B14F-4D97-AF65-F5344CB8AC3E}">
        <p14:creationId xmlns:p14="http://schemas.microsoft.com/office/powerpoint/2010/main" val="88109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77ED-CFDD-4D6B-BA2A-6BE7AE1D4A2D}" type="slidenum">
              <a:rPr lang="en-US" smtClean="0"/>
              <a:t>27</a:t>
            </a:fld>
            <a:endParaRPr lang="en-US"/>
          </a:p>
        </p:txBody>
      </p:sp>
    </p:spTree>
    <p:extLst>
      <p:ext uri="{BB962C8B-B14F-4D97-AF65-F5344CB8AC3E}">
        <p14:creationId xmlns:p14="http://schemas.microsoft.com/office/powerpoint/2010/main" val="266477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F041DC-2C59-4CCF-A035-9D7A1506C30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231043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041DC-2C59-4CCF-A035-9D7A1506C30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203572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041DC-2C59-4CCF-A035-9D7A1506C30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2337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041DC-2C59-4CCF-A035-9D7A1506C30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72231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041DC-2C59-4CCF-A035-9D7A1506C300}"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126080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F041DC-2C59-4CCF-A035-9D7A1506C300}"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137739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F041DC-2C59-4CCF-A035-9D7A1506C300}"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221641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F041DC-2C59-4CCF-A035-9D7A1506C300}"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34914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041DC-2C59-4CCF-A035-9D7A1506C300}"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36247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041DC-2C59-4CCF-A035-9D7A1506C300}"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5514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041DC-2C59-4CCF-A035-9D7A1506C300}"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E5B10-367B-415A-A41D-A00815AA952B}" type="slidenum">
              <a:rPr lang="en-US" smtClean="0"/>
              <a:t>‹#›</a:t>
            </a:fld>
            <a:endParaRPr lang="en-US"/>
          </a:p>
        </p:txBody>
      </p:sp>
    </p:spTree>
    <p:extLst>
      <p:ext uri="{BB962C8B-B14F-4D97-AF65-F5344CB8AC3E}">
        <p14:creationId xmlns:p14="http://schemas.microsoft.com/office/powerpoint/2010/main" val="153186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041DC-2C59-4CCF-A035-9D7A1506C300}" type="datetimeFigureOut">
              <a:rPr lang="en-US" smtClean="0"/>
              <a:t>6/21/2018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5B10-367B-415A-A41D-A00815AA952B}" type="slidenum">
              <a:rPr lang="en-US" smtClean="0"/>
              <a:t>‹#›</a:t>
            </a:fld>
            <a:endParaRPr lang="en-US"/>
          </a:p>
        </p:txBody>
      </p:sp>
    </p:spTree>
    <p:extLst>
      <p:ext uri="{BB962C8B-B14F-4D97-AF65-F5344CB8AC3E}">
        <p14:creationId xmlns:p14="http://schemas.microsoft.com/office/powerpoint/2010/main" val="334768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Components of Dementia-Capable Group Home Care</a:t>
            </a:r>
          </a:p>
        </p:txBody>
      </p:sp>
      <p:sp>
        <p:nvSpPr>
          <p:cNvPr id="3" name="Subtitle 2"/>
          <p:cNvSpPr>
            <a:spLocks noGrp="1"/>
          </p:cNvSpPr>
          <p:nvPr>
            <p:ph type="subTitle" idx="1"/>
          </p:nvPr>
        </p:nvSpPr>
        <p:spPr>
          <a:xfrm>
            <a:off x="2598230" y="4132390"/>
            <a:ext cx="7024741" cy="2242284"/>
          </a:xfrm>
        </p:spPr>
        <p:txBody>
          <a:bodyPr>
            <a:normAutofit lnSpcReduction="10000"/>
          </a:bodyPr>
          <a:lstStyle/>
          <a:p>
            <a:r>
              <a:rPr lang="en-US" sz="3600" dirty="0"/>
              <a:t>Matthew P. Janicki, Ph.D.</a:t>
            </a:r>
          </a:p>
          <a:p>
            <a:r>
              <a:rPr lang="en-US" dirty="0"/>
              <a:t>University of  Illinois at Chicago</a:t>
            </a:r>
          </a:p>
          <a:p>
            <a:r>
              <a:rPr lang="en-US" sz="1800" dirty="0"/>
              <a:t>mjanicki@uic.edu</a:t>
            </a:r>
          </a:p>
          <a:p>
            <a:endParaRPr lang="en-US" sz="1800" dirty="0"/>
          </a:p>
          <a:p>
            <a:r>
              <a:rPr lang="en-US" sz="1600" dirty="0"/>
              <a:t>Presentation at the meeting of the Lifelong Disabilities SIG, Gerontological Society of America Conference, Orlando, Florida on November 20, 2015</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193" y="5369052"/>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60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atMod val="250000"/>
                  </a:schemeClr>
                </a:solidFill>
              </a:rPr>
              <a:t>Study Instruments</a:t>
            </a:r>
          </a:p>
        </p:txBody>
      </p:sp>
      <p:sp>
        <p:nvSpPr>
          <p:cNvPr id="3" name="Content Placeholder 2"/>
          <p:cNvSpPr>
            <a:spLocks noGrp="1"/>
          </p:cNvSpPr>
          <p:nvPr>
            <p:ph idx="1"/>
          </p:nvPr>
        </p:nvSpPr>
        <p:spPr/>
        <p:txBody>
          <a:bodyPr>
            <a:normAutofit fontScale="92500" lnSpcReduction="20000"/>
          </a:bodyPr>
          <a:lstStyle/>
          <a:p>
            <a:pPr marL="0" indent="0">
              <a:buNone/>
              <a:defRPr/>
            </a:pPr>
            <a:r>
              <a:rPr lang="en-US" sz="2400" dirty="0"/>
              <a:t>T1-T4</a:t>
            </a:r>
          </a:p>
          <a:p>
            <a:pPr marL="320040" indent="-320040">
              <a:buFont typeface="Wingdings 2"/>
              <a:buChar char=""/>
              <a:defRPr/>
            </a:pPr>
            <a:r>
              <a:rPr lang="en-US" sz="2400" dirty="0"/>
              <a:t>The Longitudinal Health and Intellectual Disability Survey (LHIDS)</a:t>
            </a:r>
          </a:p>
          <a:p>
            <a:pPr marL="320040" indent="-320040">
              <a:buFont typeface="Wingdings 2"/>
              <a:buChar char=""/>
              <a:defRPr/>
            </a:pPr>
            <a:r>
              <a:rPr lang="en-US" sz="2400" dirty="0"/>
              <a:t>Caregiver Activity Survey-Intellectual Disabilities (CASID)</a:t>
            </a:r>
          </a:p>
          <a:p>
            <a:pPr marL="320040" indent="-320040">
              <a:buFont typeface="Wingdings 2"/>
              <a:buChar char=""/>
              <a:defRPr/>
            </a:pPr>
            <a:r>
              <a:rPr lang="en-US" sz="2400" dirty="0"/>
              <a:t>Assessment for Adults with Developmental Disabilities Scale (AADS) </a:t>
            </a:r>
          </a:p>
          <a:p>
            <a:pPr marL="320040" indent="-320040">
              <a:buFont typeface="Wingdings 2"/>
              <a:buChar char=""/>
              <a:defRPr/>
            </a:pPr>
            <a:r>
              <a:rPr lang="en-US" sz="2400" dirty="0"/>
              <a:t>Dementia Status Questionnaire (DSQ) </a:t>
            </a:r>
          </a:p>
          <a:p>
            <a:pPr marL="320040" indent="-320040">
              <a:buFont typeface="Wingdings 2"/>
              <a:buChar char=""/>
              <a:defRPr/>
            </a:pPr>
            <a:r>
              <a:rPr lang="en-US" sz="2400" dirty="0"/>
              <a:t>Group Home Site Questionnaire (GHSQ)</a:t>
            </a:r>
          </a:p>
          <a:p>
            <a:pPr marL="320040" indent="-320040">
              <a:buFont typeface="Wingdings 2"/>
              <a:buChar char=""/>
              <a:defRPr/>
            </a:pPr>
            <a:r>
              <a:rPr lang="en-US" sz="2400" dirty="0"/>
              <a:t>Kane Quality of Life Scale (</a:t>
            </a:r>
            <a:r>
              <a:rPr lang="en-US" sz="2400" dirty="0" err="1"/>
              <a:t>KQoL</a:t>
            </a:r>
            <a:r>
              <a:rPr lang="en-US" sz="2400" dirty="0"/>
              <a:t>)</a:t>
            </a:r>
          </a:p>
          <a:p>
            <a:pPr marL="320040" indent="-320040">
              <a:buFont typeface="Wingdings 2"/>
              <a:buChar char=""/>
              <a:defRPr/>
            </a:pPr>
            <a:r>
              <a:rPr lang="en-US" sz="2400" dirty="0"/>
              <a:t>Caregiving Difficulty Scale (CDS)</a:t>
            </a:r>
          </a:p>
          <a:p>
            <a:pPr marL="320040" indent="-320040">
              <a:buFont typeface="Wingdings 2"/>
              <a:buChar char=""/>
              <a:defRPr/>
            </a:pPr>
            <a:r>
              <a:rPr lang="en-US" sz="2400" dirty="0"/>
              <a:t>Administrative Factors (cost and staff data, interviews with administrative staff, environmental scans)</a:t>
            </a:r>
          </a:p>
          <a:p>
            <a:pPr marL="0" indent="0">
              <a:buNone/>
              <a:defRPr/>
            </a:pPr>
            <a:r>
              <a:rPr lang="en-US" sz="2400" dirty="0"/>
              <a:t>T5-T6</a:t>
            </a:r>
          </a:p>
          <a:p>
            <a:pPr marL="320040" indent="-320040">
              <a:buFont typeface="Wingdings 2"/>
              <a:buChar char=""/>
              <a:defRPr/>
            </a:pPr>
            <a:r>
              <a:rPr lang="en-US" sz="2400" dirty="0"/>
              <a:t>NTG-Early Detection and Screening of Dementia (NTD-EDSD)</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529763" y="78232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41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extracts from longitudinal data</a:t>
            </a:r>
          </a:p>
        </p:txBody>
      </p:sp>
      <p:sp>
        <p:nvSpPr>
          <p:cNvPr id="3" name="Content Placeholder 2"/>
          <p:cNvSpPr>
            <a:spLocks noGrp="1"/>
          </p:cNvSpPr>
          <p:nvPr>
            <p:ph idx="1"/>
          </p:nvPr>
        </p:nvSpPr>
        <p:spPr/>
        <p:txBody>
          <a:bodyPr/>
          <a:lstStyle/>
          <a:p>
            <a:r>
              <a:rPr lang="en-US" dirty="0"/>
              <a:t>Time patterns of staff care provision by GH</a:t>
            </a:r>
          </a:p>
          <a:p>
            <a:r>
              <a:rPr lang="en-US" dirty="0"/>
              <a:t>Care activities key focus areas by GH</a:t>
            </a:r>
          </a:p>
          <a:p>
            <a:r>
              <a:rPr lang="en-US" dirty="0"/>
              <a:t>Dementia symptoms by GH</a:t>
            </a:r>
          </a:p>
          <a:p>
            <a:r>
              <a:rPr lang="en-US" dirty="0"/>
              <a:t>Most prevalent medical comorbidities</a:t>
            </a:r>
          </a:p>
          <a:p>
            <a:r>
              <a:rPr lang="en-US" dirty="0"/>
              <a:t>Administrative factors</a:t>
            </a:r>
          </a:p>
          <a:p>
            <a:r>
              <a:rPr lang="en-US" dirty="0"/>
              <a:t>Home specialization</a:t>
            </a:r>
          </a:p>
          <a:p>
            <a:endParaRPr lang="en-US" dirty="0"/>
          </a:p>
        </p:txBody>
      </p:sp>
    </p:spTree>
    <p:extLst>
      <p:ext uri="{BB962C8B-B14F-4D97-AF65-F5344CB8AC3E}">
        <p14:creationId xmlns:p14="http://schemas.microsoft.com/office/powerpoint/2010/main" val="75170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65125"/>
            <a:ext cx="10808208" cy="704723"/>
          </a:xfrm>
        </p:spPr>
        <p:txBody>
          <a:bodyPr>
            <a:noAutofit/>
          </a:bodyPr>
          <a:lstStyle/>
          <a:p>
            <a:pPr lvl="0" eaLnBrk="0" fontAlgn="base" hangingPunct="0">
              <a:lnSpc>
                <a:spcPct val="100000"/>
              </a:lnSpc>
              <a:spcAft>
                <a:spcPct val="0"/>
              </a:spcAft>
            </a:pPr>
            <a:r>
              <a:rPr lang="en-US" altLang="en-US" sz="2800" b="1" dirty="0">
                <a:latin typeface="Calibri" panose="020F0502020204030204" pitchFamily="34" charset="0"/>
                <a:ea typeface="Calibri" panose="020F0502020204030204" pitchFamily="34" charset="0"/>
                <a:cs typeface="Times New Roman" panose="02020603050405020304" pitchFamily="18" charset="0"/>
              </a:rPr>
              <a:t>Characteristics of Dementia GH Residents and Controls (T1 vs T5) </a:t>
            </a:r>
            <a:r>
              <a:rPr lang="en-US" altLang="en-US" sz="2000" b="1" i="1" dirty="0">
                <a:latin typeface="Calibri" panose="020F0502020204030204" pitchFamily="34" charset="0"/>
                <a:ea typeface="Calibri" panose="020F0502020204030204" pitchFamily="34" charset="0"/>
                <a:cs typeface="Times New Roman" panose="02020603050405020304" pitchFamily="18" charset="0"/>
              </a:rPr>
              <a:t>[4.5yr]</a:t>
            </a:r>
            <a:endParaRPr lang="en-US" sz="14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524772"/>
              </p:ext>
            </p:extLst>
          </p:nvPr>
        </p:nvGraphicFramePr>
        <p:xfrm>
          <a:off x="838198" y="1069842"/>
          <a:ext cx="10399777" cy="5137662"/>
        </p:xfrm>
        <a:graphic>
          <a:graphicData uri="http://schemas.openxmlformats.org/drawingml/2006/table">
            <a:tbl>
              <a:tblPr firstRow="1" firstCol="1" bandRow="1">
                <a:tableStyleId>{5C22544A-7EE6-4342-B048-85BDC9FD1C3A}</a:tableStyleId>
              </a:tblPr>
              <a:tblGrid>
                <a:gridCol w="1385784">
                  <a:extLst>
                    <a:ext uri="{9D8B030D-6E8A-4147-A177-3AD203B41FA5}">
                      <a16:colId xmlns:a16="http://schemas.microsoft.com/office/drawing/2014/main" val="20000"/>
                    </a:ext>
                  </a:extLst>
                </a:gridCol>
                <a:gridCol w="901144">
                  <a:extLst>
                    <a:ext uri="{9D8B030D-6E8A-4147-A177-3AD203B41FA5}">
                      <a16:colId xmlns:a16="http://schemas.microsoft.com/office/drawing/2014/main" val="20001"/>
                    </a:ext>
                  </a:extLst>
                </a:gridCol>
                <a:gridCol w="901144">
                  <a:extLst>
                    <a:ext uri="{9D8B030D-6E8A-4147-A177-3AD203B41FA5}">
                      <a16:colId xmlns:a16="http://schemas.microsoft.com/office/drawing/2014/main" val="20002"/>
                    </a:ext>
                  </a:extLst>
                </a:gridCol>
                <a:gridCol w="901144">
                  <a:extLst>
                    <a:ext uri="{9D8B030D-6E8A-4147-A177-3AD203B41FA5}">
                      <a16:colId xmlns:a16="http://schemas.microsoft.com/office/drawing/2014/main" val="20003"/>
                    </a:ext>
                  </a:extLst>
                </a:gridCol>
                <a:gridCol w="901995">
                  <a:extLst>
                    <a:ext uri="{9D8B030D-6E8A-4147-A177-3AD203B41FA5}">
                      <a16:colId xmlns:a16="http://schemas.microsoft.com/office/drawing/2014/main" val="20004"/>
                    </a:ext>
                  </a:extLst>
                </a:gridCol>
                <a:gridCol w="901144">
                  <a:extLst>
                    <a:ext uri="{9D8B030D-6E8A-4147-A177-3AD203B41FA5}">
                      <a16:colId xmlns:a16="http://schemas.microsoft.com/office/drawing/2014/main" val="20005"/>
                    </a:ext>
                  </a:extLst>
                </a:gridCol>
                <a:gridCol w="901144">
                  <a:extLst>
                    <a:ext uri="{9D8B030D-6E8A-4147-A177-3AD203B41FA5}">
                      <a16:colId xmlns:a16="http://schemas.microsoft.com/office/drawing/2014/main" val="20006"/>
                    </a:ext>
                  </a:extLst>
                </a:gridCol>
                <a:gridCol w="901995">
                  <a:extLst>
                    <a:ext uri="{9D8B030D-6E8A-4147-A177-3AD203B41FA5}">
                      <a16:colId xmlns:a16="http://schemas.microsoft.com/office/drawing/2014/main" val="20007"/>
                    </a:ext>
                  </a:extLst>
                </a:gridCol>
                <a:gridCol w="901144">
                  <a:extLst>
                    <a:ext uri="{9D8B030D-6E8A-4147-A177-3AD203B41FA5}">
                      <a16:colId xmlns:a16="http://schemas.microsoft.com/office/drawing/2014/main" val="20008"/>
                    </a:ext>
                  </a:extLst>
                </a:gridCol>
                <a:gridCol w="901144">
                  <a:extLst>
                    <a:ext uri="{9D8B030D-6E8A-4147-A177-3AD203B41FA5}">
                      <a16:colId xmlns:a16="http://schemas.microsoft.com/office/drawing/2014/main" val="20009"/>
                    </a:ext>
                  </a:extLst>
                </a:gridCol>
                <a:gridCol w="901995">
                  <a:extLst>
                    <a:ext uri="{9D8B030D-6E8A-4147-A177-3AD203B41FA5}">
                      <a16:colId xmlns:a16="http://schemas.microsoft.com/office/drawing/2014/main" val="20010"/>
                    </a:ext>
                  </a:extLst>
                </a:gridCol>
              </a:tblGrid>
              <a:tr h="402342">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1400" dirty="0">
                          <a:effectLst/>
                        </a:rPr>
                        <a:t>GH#1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solidFill>
                            <a:schemeClr val="tx1"/>
                          </a:solidFill>
                          <a:effectLst/>
                        </a:rPr>
                        <a:t>GH#2*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solidFill>
                            <a:schemeClr val="tx1"/>
                          </a:solidFill>
                          <a:effectLst/>
                        </a:rPr>
                        <a:t>GH#3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solidFill>
                            <a:schemeClr val="tx1"/>
                          </a:solidFill>
                          <a:effectLst/>
                        </a:rPr>
                        <a:t>Sum GH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solidFill>
                            <a:schemeClr val="tx1"/>
                          </a:solidFill>
                          <a:effectLst/>
                        </a:rPr>
                        <a:t>Controls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75601">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rPr>
                        <a:t>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rPr>
                        <a:t>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400" b="1" dirty="0">
                          <a:effectLst/>
                        </a:rPr>
                        <a:t>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400" b="1" dirty="0">
                          <a:effectLst/>
                        </a:rPr>
                        <a:t>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1400" b="1" dirty="0">
                          <a:effectLst/>
                        </a:rPr>
                        <a:t>T5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275601">
                <a:tc>
                  <a:txBody>
                    <a:bodyPr/>
                    <a:lstStyle/>
                    <a:p>
                      <a:pPr marL="0" marR="0">
                        <a:lnSpc>
                          <a:spcPct val="115000"/>
                        </a:lnSpc>
                        <a:spcBef>
                          <a:spcPts val="0"/>
                        </a:spcBef>
                        <a:spcAft>
                          <a:spcPts val="0"/>
                        </a:spcAft>
                      </a:pPr>
                      <a:r>
                        <a:rPr lang="en-US" sz="1200">
                          <a:effectLst/>
                        </a:rPr>
                        <a:t>Age (mean)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61.6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63.8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61.6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effectLst/>
                        </a:rPr>
                        <a:t>57.2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55.8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59.2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59.2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60.1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59.1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dirty="0">
                          <a:effectLst/>
                        </a:rPr>
                        <a:t>62.5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275601">
                <a:tc>
                  <a:txBody>
                    <a:bodyPr/>
                    <a:lstStyle/>
                    <a:p>
                      <a:pPr marL="0" marR="0">
                        <a:lnSpc>
                          <a:spcPct val="115000"/>
                        </a:lnSpc>
                        <a:spcBef>
                          <a:spcPts val="0"/>
                        </a:spcBef>
                        <a:spcAft>
                          <a:spcPts val="0"/>
                        </a:spcAft>
                      </a:pPr>
                      <a:r>
                        <a:rPr lang="en-US" sz="1200">
                          <a:effectLst/>
                        </a:rPr>
                        <a:t>Age (range)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51-68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53-79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49-76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effectLst/>
                        </a:rPr>
                        <a:t>52-69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44-70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47-73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44-76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47-79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44-75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46-77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275601">
                <a:tc>
                  <a:txBody>
                    <a:bodyPr/>
                    <a:lstStyle/>
                    <a:p>
                      <a:pPr marL="0" marR="0">
                        <a:lnSpc>
                          <a:spcPct val="115000"/>
                        </a:lnSpc>
                        <a:spcBef>
                          <a:spcPts val="0"/>
                        </a:spcBef>
                        <a:spcAft>
                          <a:spcPts val="0"/>
                        </a:spcAft>
                      </a:pPr>
                      <a:r>
                        <a:rPr lang="en-US" sz="1200">
                          <a:effectLst/>
                        </a:rPr>
                        <a:t>Sex</a:t>
                      </a:r>
                      <a:r>
                        <a:rPr lang="en-US" sz="1200" baseline="30000">
                          <a:effectLst/>
                        </a:rPr>
                        <a:t>a  </a:t>
                      </a:r>
                      <a:r>
                        <a:rPr lang="en-US" sz="1200">
                          <a:effectLst/>
                        </a:rPr>
                        <a:t> F/M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4"/>
                  </a:ext>
                </a:extLst>
              </a:tr>
              <a:tr h="275601">
                <a:tc>
                  <a:txBody>
                    <a:bodyPr/>
                    <a:lstStyle/>
                    <a:p>
                      <a:pPr marL="0" marR="0">
                        <a:lnSpc>
                          <a:spcPct val="115000"/>
                        </a:lnSpc>
                        <a:spcBef>
                          <a:spcPts val="0"/>
                        </a:spcBef>
                        <a:spcAft>
                          <a:spcPts val="0"/>
                        </a:spcAft>
                      </a:pPr>
                      <a:r>
                        <a:rPr lang="en-US" sz="1200">
                          <a:effectLst/>
                        </a:rPr>
                        <a:t>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5"/>
                  </a:ext>
                </a:extLst>
              </a:tr>
              <a:tr h="1002183">
                <a:tc>
                  <a:txBody>
                    <a:bodyPr/>
                    <a:lstStyle/>
                    <a:p>
                      <a:pPr marL="0" marR="0">
                        <a:lnSpc>
                          <a:spcPct val="115000"/>
                        </a:lnSpc>
                        <a:spcBef>
                          <a:spcPts val="0"/>
                        </a:spcBef>
                        <a:spcAft>
                          <a:spcPts val="0"/>
                        </a:spcAft>
                      </a:pPr>
                      <a:r>
                        <a:rPr lang="en-US" sz="1200">
                          <a:effectLst/>
                        </a:rPr>
                        <a:t>IQ</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Mod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Mod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Mod 3</a:t>
                      </a:r>
                    </a:p>
                    <a:p>
                      <a:pPr marL="0" marR="0">
                        <a:lnSpc>
                          <a:spcPct val="115000"/>
                        </a:lnSpc>
                        <a:spcBef>
                          <a:spcPts val="0"/>
                        </a:spcBef>
                        <a:spcAft>
                          <a:spcPts val="0"/>
                        </a:spcAft>
                      </a:pPr>
                      <a:r>
                        <a:rPr lang="en-US" sz="1200" dirty="0" err="1">
                          <a:effectLst/>
                        </a:rPr>
                        <a:t>Sev</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a:effectLst/>
                        </a:rPr>
                        <a:t>Mild 1</a:t>
                      </a:r>
                    </a:p>
                    <a:p>
                      <a:pPr marL="0" marR="0">
                        <a:lnSpc>
                          <a:spcPct val="115000"/>
                        </a:lnSpc>
                        <a:spcBef>
                          <a:spcPts val="0"/>
                        </a:spcBef>
                        <a:spcAft>
                          <a:spcPts val="0"/>
                        </a:spcAft>
                      </a:pPr>
                      <a:r>
                        <a:rPr lang="en-US" sz="1200">
                          <a:effectLst/>
                        </a:rPr>
                        <a:t>Mod 2</a:t>
                      </a:r>
                    </a:p>
                    <a:p>
                      <a:pPr marL="0" marR="0">
                        <a:lnSpc>
                          <a:spcPct val="115000"/>
                        </a:lnSpc>
                        <a:spcBef>
                          <a:spcPts val="0"/>
                        </a:spcBef>
                        <a:spcAft>
                          <a:spcPts val="0"/>
                        </a:spcAft>
                      </a:pPr>
                      <a:r>
                        <a:rPr lang="en-US" sz="1200">
                          <a:effectLst/>
                        </a:rPr>
                        <a:t>Sev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Mild 1</a:t>
                      </a:r>
                    </a:p>
                    <a:p>
                      <a:pPr marL="0" marR="0">
                        <a:lnSpc>
                          <a:spcPct val="115000"/>
                        </a:lnSpc>
                        <a:spcBef>
                          <a:spcPts val="0"/>
                        </a:spcBef>
                        <a:spcAft>
                          <a:spcPts val="0"/>
                        </a:spcAft>
                      </a:pPr>
                      <a:r>
                        <a:rPr lang="en-US" sz="1200" dirty="0">
                          <a:effectLst/>
                        </a:rPr>
                        <a:t>Mod 2</a:t>
                      </a:r>
                    </a:p>
                    <a:p>
                      <a:pPr marL="0" marR="0">
                        <a:lnSpc>
                          <a:spcPct val="115000"/>
                        </a:lnSpc>
                        <a:spcBef>
                          <a:spcPts val="0"/>
                        </a:spcBef>
                        <a:spcAft>
                          <a:spcPts val="0"/>
                        </a:spcAft>
                      </a:pPr>
                      <a:r>
                        <a:rPr lang="en-US" sz="1200" dirty="0" err="1">
                          <a:effectLst/>
                        </a:rPr>
                        <a:t>Sev</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Mild 1</a:t>
                      </a:r>
                    </a:p>
                    <a:p>
                      <a:pPr marL="0" marR="0">
                        <a:lnSpc>
                          <a:spcPct val="115000"/>
                        </a:lnSpc>
                        <a:spcBef>
                          <a:spcPts val="0"/>
                        </a:spcBef>
                        <a:spcAft>
                          <a:spcPts val="0"/>
                        </a:spcAft>
                      </a:pPr>
                      <a:r>
                        <a:rPr lang="en-US" sz="1200">
                          <a:effectLst/>
                        </a:rPr>
                        <a:t>Mod 2</a:t>
                      </a:r>
                    </a:p>
                    <a:p>
                      <a:pPr marL="0" marR="0">
                        <a:lnSpc>
                          <a:spcPct val="115000"/>
                        </a:lnSpc>
                        <a:spcBef>
                          <a:spcPts val="0"/>
                        </a:spcBef>
                        <a:spcAft>
                          <a:spcPts val="0"/>
                        </a:spcAft>
                      </a:pPr>
                      <a:r>
                        <a:rPr lang="en-US" sz="1200">
                          <a:effectLst/>
                        </a:rPr>
                        <a:t>Sev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Mild 1</a:t>
                      </a:r>
                    </a:p>
                    <a:p>
                      <a:pPr marL="0" marR="0">
                        <a:lnSpc>
                          <a:spcPct val="115000"/>
                        </a:lnSpc>
                        <a:spcBef>
                          <a:spcPts val="0"/>
                        </a:spcBef>
                        <a:spcAft>
                          <a:spcPts val="0"/>
                        </a:spcAft>
                      </a:pPr>
                      <a:r>
                        <a:rPr lang="en-US" sz="1200" dirty="0">
                          <a:effectLst/>
                        </a:rPr>
                        <a:t>Mod 9</a:t>
                      </a:r>
                    </a:p>
                    <a:p>
                      <a:pPr marL="0" marR="0">
                        <a:lnSpc>
                          <a:spcPct val="115000"/>
                        </a:lnSpc>
                        <a:spcBef>
                          <a:spcPts val="0"/>
                        </a:spcBef>
                        <a:spcAft>
                          <a:spcPts val="0"/>
                        </a:spcAft>
                      </a:pPr>
                      <a:r>
                        <a:rPr lang="en-US" sz="1200" dirty="0" err="1">
                          <a:effectLst/>
                        </a:rPr>
                        <a:t>Sev</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Mild 2</a:t>
                      </a:r>
                    </a:p>
                    <a:p>
                      <a:pPr marL="0" marR="0">
                        <a:lnSpc>
                          <a:spcPct val="115000"/>
                        </a:lnSpc>
                        <a:spcBef>
                          <a:spcPts val="0"/>
                        </a:spcBef>
                        <a:spcAft>
                          <a:spcPts val="0"/>
                        </a:spcAft>
                      </a:pPr>
                      <a:r>
                        <a:rPr lang="en-US" sz="1200">
                          <a:effectLst/>
                        </a:rPr>
                        <a:t>Mod 9</a:t>
                      </a:r>
                    </a:p>
                    <a:p>
                      <a:pPr marL="0" marR="0">
                        <a:lnSpc>
                          <a:spcPct val="115000"/>
                        </a:lnSpc>
                        <a:spcBef>
                          <a:spcPts val="0"/>
                        </a:spcBef>
                        <a:spcAft>
                          <a:spcPts val="0"/>
                        </a:spcAft>
                      </a:pPr>
                      <a:r>
                        <a:rPr lang="en-US" sz="1200">
                          <a:effectLst/>
                        </a:rPr>
                        <a:t>Sev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Mild  3</a:t>
                      </a:r>
                    </a:p>
                    <a:p>
                      <a:pPr marL="0" marR="0">
                        <a:lnSpc>
                          <a:spcPct val="115000"/>
                        </a:lnSpc>
                        <a:spcBef>
                          <a:spcPts val="0"/>
                        </a:spcBef>
                        <a:spcAft>
                          <a:spcPts val="0"/>
                        </a:spcAft>
                      </a:pPr>
                      <a:r>
                        <a:rPr lang="en-US" sz="1200" dirty="0">
                          <a:effectLst/>
                        </a:rPr>
                        <a:t>Mod 8</a:t>
                      </a:r>
                    </a:p>
                    <a:p>
                      <a:pPr marL="0" marR="0">
                        <a:lnSpc>
                          <a:spcPct val="115000"/>
                        </a:lnSpc>
                        <a:spcBef>
                          <a:spcPts val="0"/>
                        </a:spcBef>
                        <a:spcAft>
                          <a:spcPts val="0"/>
                        </a:spcAft>
                      </a:pPr>
                      <a:r>
                        <a:rPr lang="en-US" sz="1200" dirty="0" err="1">
                          <a:effectLst/>
                        </a:rPr>
                        <a:t>Sev</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Mild 3</a:t>
                      </a:r>
                    </a:p>
                    <a:p>
                      <a:pPr marL="0" marR="0">
                        <a:lnSpc>
                          <a:spcPct val="115000"/>
                        </a:lnSpc>
                        <a:spcBef>
                          <a:spcPts val="0"/>
                        </a:spcBef>
                        <a:spcAft>
                          <a:spcPts val="0"/>
                        </a:spcAft>
                      </a:pPr>
                      <a:r>
                        <a:rPr lang="en-US" sz="1200">
                          <a:effectLst/>
                        </a:rPr>
                        <a:t>Mod 7</a:t>
                      </a:r>
                    </a:p>
                    <a:p>
                      <a:pPr marL="0" marR="0">
                        <a:lnSpc>
                          <a:spcPct val="115000"/>
                        </a:lnSpc>
                        <a:spcBef>
                          <a:spcPts val="0"/>
                        </a:spcBef>
                        <a:spcAft>
                          <a:spcPts val="0"/>
                        </a:spcAft>
                      </a:pPr>
                      <a:r>
                        <a:rPr lang="en-US" sz="1200">
                          <a:effectLst/>
                        </a:rPr>
                        <a:t>Sev 3</a:t>
                      </a:r>
                    </a:p>
                    <a:p>
                      <a:pPr marL="0" marR="0">
                        <a:lnSpc>
                          <a:spcPct val="115000"/>
                        </a:lnSpc>
                        <a:spcBef>
                          <a:spcPts val="0"/>
                        </a:spcBef>
                        <a:spcAft>
                          <a:spcPts val="0"/>
                        </a:spcAft>
                      </a:pPr>
                      <a:r>
                        <a:rPr lang="en-US" sz="1200">
                          <a:effectLst/>
                        </a:rPr>
                        <a:t>Pro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6"/>
                  </a:ext>
                </a:extLst>
              </a:tr>
              <a:tr h="275601">
                <a:tc>
                  <a:txBody>
                    <a:bodyPr/>
                    <a:lstStyle/>
                    <a:p>
                      <a:pPr marL="0" marR="0">
                        <a:lnSpc>
                          <a:spcPct val="115000"/>
                        </a:lnSpc>
                        <a:spcBef>
                          <a:spcPts val="0"/>
                        </a:spcBef>
                        <a:spcAft>
                          <a:spcPts val="0"/>
                        </a:spcAft>
                      </a:pPr>
                      <a:r>
                        <a:rPr lang="en-US" sz="1200">
                          <a:effectLst/>
                        </a:rPr>
                        <a:t>BMI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 32.2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30.6 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32.9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29.9 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29.8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30.9 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34.8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900" dirty="0">
                          <a:effectLst/>
                        </a:rPr>
                        <a:t>n/a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7"/>
                  </a:ext>
                </a:extLst>
              </a:tr>
              <a:tr h="501091">
                <a:tc>
                  <a:txBody>
                    <a:bodyPr/>
                    <a:lstStyle/>
                    <a:p>
                      <a:pPr marL="0" marR="0">
                        <a:lnSpc>
                          <a:spcPct val="115000"/>
                        </a:lnSpc>
                        <a:spcBef>
                          <a:spcPts val="0"/>
                        </a:spcBef>
                        <a:spcAft>
                          <a:spcPts val="0"/>
                        </a:spcAft>
                      </a:pPr>
                      <a:r>
                        <a:rPr lang="en-US" sz="1200">
                          <a:effectLst/>
                        </a:rPr>
                        <a:t>Dem 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Mod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Mod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Mod 3</a:t>
                      </a:r>
                    </a:p>
                    <a:p>
                      <a:pPr marL="0" marR="0">
                        <a:lnSpc>
                          <a:spcPct val="115000"/>
                        </a:lnSpc>
                        <a:spcBef>
                          <a:spcPts val="0"/>
                        </a:spcBef>
                        <a:spcAft>
                          <a:spcPts val="0"/>
                        </a:spcAft>
                      </a:pPr>
                      <a:r>
                        <a:rPr lang="en-US" sz="1200">
                          <a:effectLst/>
                        </a:rPr>
                        <a:t>Sev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Mod 3</a:t>
                      </a:r>
                    </a:p>
                    <a:p>
                      <a:pPr marL="0" marR="0">
                        <a:lnSpc>
                          <a:spcPct val="115000"/>
                        </a:lnSpc>
                        <a:spcBef>
                          <a:spcPts val="0"/>
                        </a:spcBef>
                        <a:spcAft>
                          <a:spcPts val="0"/>
                        </a:spcAft>
                      </a:pPr>
                      <a:r>
                        <a:rPr lang="en-US" sz="1200" dirty="0" err="1">
                          <a:effectLst/>
                        </a:rPr>
                        <a:t>Sev</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Mod 3</a:t>
                      </a:r>
                    </a:p>
                    <a:p>
                      <a:pPr marL="0" marR="0">
                        <a:lnSpc>
                          <a:spcPct val="115000"/>
                        </a:lnSpc>
                        <a:spcBef>
                          <a:spcPts val="0"/>
                        </a:spcBef>
                        <a:spcAft>
                          <a:spcPts val="0"/>
                        </a:spcAft>
                      </a:pPr>
                      <a:r>
                        <a:rPr lang="en-US" sz="1200" dirty="0" err="1">
                          <a:effectLst/>
                        </a:rPr>
                        <a:t>Sev</a:t>
                      </a:r>
                      <a:r>
                        <a:rPr lang="en-US" sz="1200" dirty="0">
                          <a:effectLst/>
                        </a:rPr>
                        <a:t>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Mod 3</a:t>
                      </a:r>
                    </a:p>
                    <a:p>
                      <a:pPr marL="0" marR="0">
                        <a:lnSpc>
                          <a:spcPct val="115000"/>
                        </a:lnSpc>
                        <a:spcBef>
                          <a:spcPts val="0"/>
                        </a:spcBef>
                        <a:spcAft>
                          <a:spcPts val="0"/>
                        </a:spcAft>
                      </a:pPr>
                      <a:r>
                        <a:rPr lang="en-US" sz="1200">
                          <a:effectLst/>
                        </a:rPr>
                        <a:t>Sev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Mod 11</a:t>
                      </a:r>
                    </a:p>
                    <a:p>
                      <a:pPr marL="0" marR="0">
                        <a:lnSpc>
                          <a:spcPct val="115000"/>
                        </a:lnSpc>
                        <a:spcBef>
                          <a:spcPts val="0"/>
                        </a:spcBef>
                        <a:spcAft>
                          <a:spcPts val="0"/>
                        </a:spcAft>
                      </a:pPr>
                      <a:r>
                        <a:rPr lang="en-US" sz="1200" dirty="0" err="1">
                          <a:effectLst/>
                        </a:rPr>
                        <a:t>Sev</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Mod 11</a:t>
                      </a:r>
                    </a:p>
                    <a:p>
                      <a:pPr marL="0" marR="0">
                        <a:lnSpc>
                          <a:spcPct val="115000"/>
                        </a:lnSpc>
                        <a:spcBef>
                          <a:spcPts val="0"/>
                        </a:spcBef>
                        <a:spcAft>
                          <a:spcPts val="0"/>
                        </a:spcAft>
                      </a:pPr>
                      <a:r>
                        <a:rPr lang="en-US" sz="1200">
                          <a:effectLst/>
                        </a:rPr>
                        <a:t>Sev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8"/>
                  </a:ext>
                </a:extLst>
              </a:tr>
              <a:tr h="751637">
                <a:tc>
                  <a:txBody>
                    <a:bodyPr/>
                    <a:lstStyle/>
                    <a:p>
                      <a:pPr marL="0" marR="0">
                        <a:lnSpc>
                          <a:spcPct val="115000"/>
                        </a:lnSpc>
                        <a:spcBef>
                          <a:spcPts val="0"/>
                        </a:spcBef>
                        <a:spcAft>
                          <a:spcPts val="0"/>
                        </a:spcAft>
                      </a:pPr>
                      <a:r>
                        <a:rPr lang="en-US" sz="1200">
                          <a:effectLst/>
                        </a:rPr>
                        <a:t>Yrs since dementia Dx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1-3: 3</a:t>
                      </a:r>
                    </a:p>
                    <a:p>
                      <a:pPr marL="0" marR="0">
                        <a:lnSpc>
                          <a:spcPct val="115000"/>
                        </a:lnSpc>
                        <a:spcBef>
                          <a:spcPts val="0"/>
                        </a:spcBef>
                        <a:spcAft>
                          <a:spcPts val="0"/>
                        </a:spcAft>
                      </a:pPr>
                      <a:r>
                        <a:rPr lang="en-US" sz="1200">
                          <a:effectLst/>
                        </a:rPr>
                        <a:t>3-5: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3-5: 4</a:t>
                      </a:r>
                    </a:p>
                    <a:p>
                      <a:pPr marL="0" marR="0">
                        <a:lnSpc>
                          <a:spcPct val="115000"/>
                        </a:lnSpc>
                        <a:spcBef>
                          <a:spcPts val="0"/>
                        </a:spcBef>
                        <a:spcAft>
                          <a:spcPts val="0"/>
                        </a:spcAft>
                      </a:pPr>
                      <a:r>
                        <a:rPr lang="en-US" sz="1200">
                          <a:effectLst/>
                        </a:rPr>
                        <a:t>5+: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1-3: 3</a:t>
                      </a:r>
                    </a:p>
                    <a:p>
                      <a:pPr marL="0" marR="0">
                        <a:lnSpc>
                          <a:spcPct val="115000"/>
                        </a:lnSpc>
                        <a:spcBef>
                          <a:spcPts val="0"/>
                        </a:spcBef>
                        <a:spcAft>
                          <a:spcPts val="0"/>
                        </a:spcAft>
                      </a:pPr>
                      <a:r>
                        <a:rPr lang="en-US" sz="1200">
                          <a:effectLst/>
                        </a:rPr>
                        <a:t>3-5: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3-5: 4</a:t>
                      </a:r>
                    </a:p>
                    <a:p>
                      <a:pPr marL="0" marR="0">
                        <a:lnSpc>
                          <a:spcPct val="115000"/>
                        </a:lnSpc>
                        <a:spcBef>
                          <a:spcPts val="0"/>
                        </a:spcBef>
                        <a:spcAft>
                          <a:spcPts val="0"/>
                        </a:spcAft>
                      </a:pPr>
                      <a:r>
                        <a:rPr lang="en-US" sz="1200" dirty="0">
                          <a:effectLst/>
                        </a:rPr>
                        <a:t>5+: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1-3: 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1-3: 1</a:t>
                      </a:r>
                    </a:p>
                    <a:p>
                      <a:pPr marL="0" marR="0">
                        <a:lnSpc>
                          <a:spcPct val="115000"/>
                        </a:lnSpc>
                        <a:spcBef>
                          <a:spcPts val="0"/>
                        </a:spcBef>
                        <a:spcAft>
                          <a:spcPts val="0"/>
                        </a:spcAft>
                      </a:pPr>
                      <a:r>
                        <a:rPr lang="en-US" sz="1200" dirty="0">
                          <a:effectLst/>
                        </a:rPr>
                        <a:t>3-5: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1-3: 3.6</a:t>
                      </a:r>
                    </a:p>
                    <a:p>
                      <a:pPr marL="0" marR="0">
                        <a:lnSpc>
                          <a:spcPct val="115000"/>
                        </a:lnSpc>
                        <a:spcBef>
                          <a:spcPts val="0"/>
                        </a:spcBef>
                        <a:spcAft>
                          <a:spcPts val="0"/>
                        </a:spcAft>
                      </a:pPr>
                      <a:r>
                        <a:rPr lang="en-US" sz="1200" dirty="0">
                          <a:effectLst/>
                        </a:rPr>
                        <a:t>3-5: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1-3: 1</a:t>
                      </a:r>
                    </a:p>
                    <a:p>
                      <a:pPr marL="0" marR="0">
                        <a:lnSpc>
                          <a:spcPct val="115000"/>
                        </a:lnSpc>
                        <a:spcBef>
                          <a:spcPts val="0"/>
                        </a:spcBef>
                        <a:spcAft>
                          <a:spcPts val="0"/>
                        </a:spcAft>
                      </a:pPr>
                      <a:r>
                        <a:rPr lang="en-US" sz="1200">
                          <a:effectLst/>
                        </a:rPr>
                        <a:t>3-5: 12</a:t>
                      </a:r>
                    </a:p>
                    <a:p>
                      <a:pPr marL="0" marR="0">
                        <a:lnSpc>
                          <a:spcPct val="115000"/>
                        </a:lnSpc>
                        <a:spcBef>
                          <a:spcPts val="0"/>
                        </a:spcBef>
                        <a:spcAft>
                          <a:spcPts val="0"/>
                        </a:spcAft>
                      </a:pPr>
                      <a:r>
                        <a:rPr lang="en-US" sz="1200">
                          <a:effectLst/>
                        </a:rPr>
                        <a:t>5+: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9"/>
                  </a:ext>
                </a:extLst>
              </a:tr>
              <a:tr h="275601">
                <a:tc>
                  <a:txBody>
                    <a:bodyPr/>
                    <a:lstStyle/>
                    <a:p>
                      <a:pPr marL="0" marR="0">
                        <a:lnSpc>
                          <a:spcPct val="115000"/>
                        </a:lnSpc>
                        <a:spcBef>
                          <a:spcPts val="0"/>
                        </a:spcBef>
                        <a:spcAft>
                          <a:spcPts val="0"/>
                        </a:spcAft>
                      </a:pPr>
                      <a:r>
                        <a:rPr lang="en-US" sz="1200">
                          <a:effectLst/>
                        </a:rPr>
                        <a:t>Co-morbidities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12.2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14.0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a:effectLst/>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10"/>
                  </a:ext>
                </a:extLst>
              </a:tr>
              <a:tr h="275601">
                <a:tc>
                  <a:txBody>
                    <a:bodyPr/>
                    <a:lstStyle/>
                    <a:p>
                      <a:pPr marL="0" marR="0">
                        <a:lnSpc>
                          <a:spcPct val="115000"/>
                        </a:lnSpc>
                        <a:spcBef>
                          <a:spcPts val="0"/>
                        </a:spcBef>
                        <a:spcAft>
                          <a:spcPts val="0"/>
                        </a:spcAft>
                      </a:pPr>
                      <a:r>
                        <a:rPr lang="en-US" sz="1200">
                          <a:effectLst/>
                        </a:rPr>
                        <a:t>Health Now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3.2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dirty="0">
                          <a:effectLst/>
                        </a:rPr>
                        <a:t>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11"/>
                  </a:ext>
                </a:extLst>
              </a:tr>
              <a:tr h="275601">
                <a:tc>
                  <a:txBody>
                    <a:bodyPr/>
                    <a:lstStyle/>
                    <a:p>
                      <a:pPr marL="0" marR="0">
                        <a:lnSpc>
                          <a:spcPct val="115000"/>
                        </a:lnSpc>
                        <a:spcBef>
                          <a:spcPts val="0"/>
                        </a:spcBef>
                        <a:spcAft>
                          <a:spcPts val="0"/>
                        </a:spcAft>
                      </a:pPr>
                      <a:r>
                        <a:rPr lang="en-US" sz="1200" dirty="0">
                          <a:effectLst/>
                        </a:rPr>
                        <a:t>Health </a:t>
                      </a:r>
                      <a:r>
                        <a:rPr lang="en-US" sz="1200" dirty="0" err="1">
                          <a:effectLst/>
                        </a:rPr>
                        <a:t>yr</a:t>
                      </a:r>
                      <a:r>
                        <a:rPr lang="en-US" sz="1200" dirty="0">
                          <a:effectLst/>
                        </a:rPr>
                        <a:t> ago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1200" dirty="0">
                          <a:effectLst/>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dirty="0">
                          <a:effectLst/>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nSpc>
                          <a:spcPct val="115000"/>
                        </a:lnSpc>
                        <a:spcBef>
                          <a:spcPts val="0"/>
                        </a:spcBef>
                        <a:spcAft>
                          <a:spcPts val="0"/>
                        </a:spcAft>
                      </a:pPr>
                      <a:r>
                        <a:rPr lang="en-US" sz="1200">
                          <a:effectLst/>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dirty="0">
                          <a:effectLst/>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15000"/>
                        </a:lnSpc>
                        <a:spcBef>
                          <a:spcPts val="0"/>
                        </a:spcBef>
                        <a:spcAft>
                          <a:spcPts val="0"/>
                        </a:spcAft>
                      </a:pPr>
                      <a:r>
                        <a:rPr lang="en-US" sz="1200">
                          <a:effectLst/>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200" dirty="0">
                          <a:effectLst/>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12"/>
                  </a:ext>
                </a:extLst>
              </a:tr>
            </a:tbl>
          </a:graphicData>
        </a:graphic>
      </p:graphicFrame>
      <p:sp>
        <p:nvSpPr>
          <p:cNvPr id="6" name="TextBox 5"/>
          <p:cNvSpPr txBox="1"/>
          <p:nvPr/>
        </p:nvSpPr>
        <p:spPr>
          <a:xfrm>
            <a:off x="838198" y="6208776"/>
            <a:ext cx="4091185" cy="400110"/>
          </a:xfrm>
          <a:prstGeom prst="rect">
            <a:avLst/>
          </a:prstGeom>
          <a:noFill/>
        </p:spPr>
        <p:txBody>
          <a:bodyPr wrap="none" rtlCol="0">
            <a:spAutoFit/>
          </a:bodyPr>
          <a:lstStyle/>
          <a:p>
            <a:r>
              <a:rPr lang="en-US" altLang="en-US" sz="1000" baseline="30000" dirty="0">
                <a:latin typeface="Calibri" panose="020F0502020204030204" pitchFamily="34" charset="0"/>
                <a:ea typeface="Calibri" panose="020F0502020204030204" pitchFamily="34" charset="0"/>
                <a:cs typeface="Times New Roman" panose="02020603050405020304" pitchFamily="18" charset="0"/>
              </a:rPr>
              <a:t>a </a:t>
            </a:r>
            <a:r>
              <a:rPr lang="en-US" altLang="en-US" sz="1000" dirty="0">
                <a:latin typeface="Calibri" panose="020F0502020204030204" pitchFamily="34" charset="0"/>
                <a:ea typeface="Calibri" panose="020F0502020204030204" pitchFamily="34" charset="0"/>
                <a:cs typeface="Times New Roman" panose="02020603050405020304" pitchFamily="18" charset="0"/>
              </a:rPr>
              <a:t>Females /Males</a:t>
            </a:r>
            <a:br>
              <a:rPr lang="en-US" altLang="en-US" sz="1000" dirty="0"/>
            </a:br>
            <a:r>
              <a:rPr lang="en-US" altLang="en-US" sz="1000" dirty="0">
                <a:latin typeface="Calibri" panose="020F0502020204030204" pitchFamily="34" charset="0"/>
                <a:ea typeface="Calibri" panose="020F0502020204030204" pitchFamily="34" charset="0"/>
                <a:cs typeface="Times New Roman" panose="02020603050405020304" pitchFamily="18" charset="0"/>
              </a:rPr>
              <a:t>*Two original residents died since 2011 and were replaced with two others</a:t>
            </a:r>
            <a:endParaRPr lang="en-US" sz="1000" dirty="0"/>
          </a:p>
        </p:txBody>
      </p:sp>
      <p:sp>
        <p:nvSpPr>
          <p:cNvPr id="7" name="Flowchart: Connector 6"/>
          <p:cNvSpPr/>
          <p:nvPr/>
        </p:nvSpPr>
        <p:spPr>
          <a:xfrm>
            <a:off x="2377440" y="1088133"/>
            <a:ext cx="274320" cy="210312"/>
          </a:xfrm>
          <a:prstGeom prst="flowChartConnector">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279392" y="1088133"/>
            <a:ext cx="265176" cy="219456"/>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6016752" y="1069842"/>
            <a:ext cx="228600" cy="228603"/>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7452" y="5261956"/>
            <a:ext cx="489204" cy="415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34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Time/Day in Each GH Spent on Care Activities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029170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44770" y="58928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5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collapsed: by GH staff care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748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44770" y="58928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71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%/Minutes by Home Spent on Care Activities</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9250" y="58928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793258">
            <a:off x="4636151" y="2578264"/>
            <a:ext cx="509798" cy="45915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bg1">
                  <a:lumMod val="65000"/>
                </a:schemeClr>
              </a:solidFill>
            </a:endParaRPr>
          </a:p>
        </p:txBody>
      </p:sp>
    </p:spTree>
    <p:extLst>
      <p:ext uri="{BB962C8B-B14F-4D97-AF65-F5344CB8AC3E}">
        <p14:creationId xmlns:p14="http://schemas.microsoft.com/office/powerpoint/2010/main" val="89496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CAS-ID: mean minutes spent on care tasks in dementia group homes vs.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5657152"/>
              </p:ext>
            </p:extLst>
          </p:nvPr>
        </p:nvGraphicFramePr>
        <p:xfrm>
          <a:off x="950976" y="1600201"/>
          <a:ext cx="10570464"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960865" y="5806282"/>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1" y="6324600"/>
            <a:ext cx="524503" cy="230832"/>
          </a:xfrm>
          <a:prstGeom prst="rect">
            <a:avLst/>
          </a:prstGeom>
          <a:noFill/>
        </p:spPr>
        <p:txBody>
          <a:bodyPr wrap="none" rtlCol="0">
            <a:spAutoFit/>
          </a:bodyPr>
          <a:lstStyle/>
          <a:p>
            <a:r>
              <a:rPr lang="en-US" sz="900" dirty="0"/>
              <a:t>Table 3</a:t>
            </a:r>
          </a:p>
        </p:txBody>
      </p:sp>
    </p:spTree>
    <p:extLst>
      <p:ext uri="{BB962C8B-B14F-4D97-AF65-F5344CB8AC3E}">
        <p14:creationId xmlns:p14="http://schemas.microsoft.com/office/powerpoint/2010/main" val="357005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T5 – New observed symptoms by GH</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405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Decline-associated behaviors - worsening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473982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15890" y="5757863"/>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26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Behavior and Affect New Symptoms in Past Year</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9661774"/>
              </p:ext>
            </p:extLst>
          </p:nvPr>
        </p:nvGraphicFramePr>
        <p:xfrm>
          <a:off x="838200" y="1303338"/>
          <a:ext cx="10515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16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AD8F31-FD11-4CDA-BA9F-5EB0B41CF046}" type="slidenum">
              <a:rPr lang="en-US" smtClean="0">
                <a:solidFill>
                  <a:srgbClr val="D4D2D0">
                    <a:shade val="50000"/>
                  </a:srgbClr>
                </a:solidFill>
              </a:rPr>
              <a:pPr>
                <a:defRPr/>
              </a:pPr>
              <a:t>2</a:t>
            </a:fld>
            <a:endParaRPr lang="en-US">
              <a:solidFill>
                <a:srgbClr val="D4D2D0">
                  <a:shade val="50000"/>
                </a:srgbClr>
              </a:solidFill>
            </a:endParaRPr>
          </a:p>
        </p:txBody>
      </p:sp>
      <p:sp>
        <p:nvSpPr>
          <p:cNvPr id="3" name="Rectangle 2"/>
          <p:cNvSpPr/>
          <p:nvPr/>
        </p:nvSpPr>
        <p:spPr>
          <a:xfrm>
            <a:off x="5105400" y="1394430"/>
            <a:ext cx="6342888" cy="4985980"/>
          </a:xfrm>
          <a:prstGeom prst="rect">
            <a:avLst/>
          </a:prstGeom>
        </p:spPr>
        <p:txBody>
          <a:bodyPr wrap="square">
            <a:spAutoFit/>
          </a:bodyPr>
          <a:lstStyle/>
          <a:p>
            <a:r>
              <a:rPr lang="en-US" sz="2000" i="1" dirty="0">
                <a:solidFill>
                  <a:prstClr val="white"/>
                </a:solidFill>
              </a:rPr>
              <a:t>Calls for -- among other things….</a:t>
            </a:r>
          </a:p>
          <a:p>
            <a:endParaRPr lang="en-US" sz="600" dirty="0">
              <a:solidFill>
                <a:prstClr val="white"/>
              </a:solidFill>
            </a:endParaRPr>
          </a:p>
          <a:p>
            <a:r>
              <a:rPr lang="en-US" dirty="0">
                <a:sym typeface="Wingdings"/>
              </a:rPr>
              <a:t>  </a:t>
            </a:r>
            <a:r>
              <a:rPr lang="en-US" sz="2000" dirty="0"/>
              <a:t>Issuance of practice guidelines for care and supports and expanded public education</a:t>
            </a:r>
          </a:p>
          <a:p>
            <a:endParaRPr lang="en-US" sz="1400" dirty="0"/>
          </a:p>
          <a:p>
            <a:r>
              <a:rPr lang="en-US" sz="2000" dirty="0">
                <a:sym typeface="Wingdings"/>
              </a:rPr>
              <a:t>  </a:t>
            </a:r>
            <a:r>
              <a:rPr lang="en-US" sz="2000" dirty="0"/>
              <a:t>Promotion of assessment tool for detection of cognitive impairment as part of the annual wellness visit</a:t>
            </a:r>
          </a:p>
          <a:p>
            <a:endParaRPr lang="en-US" sz="1400" dirty="0"/>
          </a:p>
          <a:p>
            <a:pPr marL="342900" indent="-342900">
              <a:buFont typeface="Wingdings" panose="05000000000000000000" pitchFamily="2" charset="2"/>
              <a:buChar char="þ"/>
            </a:pPr>
            <a:r>
              <a:rPr lang="en-US" sz="2000" dirty="0"/>
              <a:t>Enhanced supports for caregivers</a:t>
            </a:r>
          </a:p>
          <a:p>
            <a:pPr marL="342900" indent="-342900">
              <a:buFont typeface="Wingdings" panose="05000000000000000000" pitchFamily="2" charset="2"/>
              <a:buChar char="þ"/>
            </a:pPr>
            <a:endParaRPr lang="en-US" sz="2000" dirty="0"/>
          </a:p>
          <a:p>
            <a:pPr marL="342900" indent="-342900">
              <a:buFont typeface="Wingdings" panose="05000000000000000000" pitchFamily="2" charset="2"/>
              <a:buChar char="þ"/>
            </a:pPr>
            <a:r>
              <a:rPr lang="en-US" sz="2000" dirty="0"/>
              <a:t>Community care supports and services</a:t>
            </a:r>
          </a:p>
          <a:p>
            <a:endParaRPr lang="en-US" sz="1600" dirty="0"/>
          </a:p>
          <a:p>
            <a:r>
              <a:rPr lang="en-US" sz="2000" dirty="0">
                <a:sym typeface="Wingdings"/>
              </a:rPr>
              <a:t>  </a:t>
            </a:r>
            <a:r>
              <a:rPr lang="en-US" sz="2000" dirty="0"/>
              <a:t>Expanded research</a:t>
            </a:r>
          </a:p>
          <a:p>
            <a:endParaRPr lang="en-US" sz="1400" dirty="0"/>
          </a:p>
          <a:p>
            <a:pPr>
              <a:buFont typeface="Wingdings"/>
              <a:buChar char="þ"/>
            </a:pPr>
            <a:r>
              <a:rPr lang="en-US" sz="2000" dirty="0">
                <a:sym typeface="Wingdings"/>
              </a:rPr>
              <a:t>  Special task groups on I/DD</a:t>
            </a:r>
          </a:p>
          <a:p>
            <a:pPr>
              <a:buFont typeface="Wingdings"/>
              <a:buChar char="þ"/>
            </a:pPr>
            <a:endParaRPr lang="en-US" dirty="0"/>
          </a:p>
          <a:p>
            <a:r>
              <a:rPr lang="en-US" dirty="0"/>
              <a:t>Released on May 15, 2012</a:t>
            </a:r>
          </a:p>
          <a:p>
            <a:r>
              <a:rPr lang="en-US" dirty="0"/>
              <a:t>	Updated annually until 2025! </a:t>
            </a:r>
            <a:endParaRPr lang="en-US" sz="1400" dirty="0"/>
          </a:p>
        </p:txBody>
      </p:sp>
      <p:sp>
        <p:nvSpPr>
          <p:cNvPr id="4" name="TextBox 3"/>
          <p:cNvSpPr txBox="1"/>
          <p:nvPr/>
        </p:nvSpPr>
        <p:spPr>
          <a:xfrm>
            <a:off x="1014985" y="609601"/>
            <a:ext cx="3789478" cy="1384995"/>
          </a:xfrm>
          <a:prstGeom prst="rect">
            <a:avLst/>
          </a:prstGeom>
          <a:noFill/>
        </p:spPr>
        <p:txBody>
          <a:bodyPr wrap="square" rtlCol="0">
            <a:spAutoFit/>
          </a:bodyPr>
          <a:lstStyle/>
          <a:p>
            <a:r>
              <a:rPr lang="en-US" sz="2800" dirty="0">
                <a:solidFill>
                  <a:srgbClr val="CCAF0A"/>
                </a:solidFill>
                <a:effectLst>
                  <a:outerShdw blurRad="38100" dist="38100" dir="2700000" algn="tl">
                    <a:srgbClr val="000000">
                      <a:alpha val="43137"/>
                    </a:srgbClr>
                  </a:outerShdw>
                </a:effectLst>
              </a:rPr>
              <a:t>U.S. National Plan to Address Alzheimer’s</a:t>
            </a:r>
          </a:p>
          <a:p>
            <a:r>
              <a:rPr lang="en-US" sz="2800" dirty="0">
                <a:solidFill>
                  <a:srgbClr val="CCAF0A"/>
                </a:solidFill>
                <a:effectLst>
                  <a:outerShdw blurRad="38100" dist="38100" dir="2700000" algn="tl">
                    <a:srgbClr val="000000">
                      <a:alpha val="43137"/>
                    </a:srgbClr>
                  </a:outerShdw>
                </a:effectLst>
              </a:rPr>
              <a:t>Disease</a:t>
            </a:r>
          </a:p>
        </p:txBody>
      </p:sp>
      <p:pic>
        <p:nvPicPr>
          <p:cNvPr id="6" name="Picture 1"/>
          <p:cNvPicPr>
            <a:picLocks noChangeAspect="1" noChangeArrowheads="1"/>
          </p:cNvPicPr>
          <p:nvPr/>
        </p:nvPicPr>
        <p:blipFill>
          <a:blip r:embed="rId3" cstate="print"/>
          <a:srcRect l="38433" t="14418" r="37294" b="34857"/>
          <a:stretch>
            <a:fillRect/>
          </a:stretch>
        </p:blipFill>
        <p:spPr bwMode="auto">
          <a:xfrm rot="21017304">
            <a:off x="2042996" y="2345016"/>
            <a:ext cx="2819400" cy="36824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158" y="247684"/>
            <a:ext cx="1679642" cy="11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dirty="0">
                <a:solidFill>
                  <a:schemeClr val="bg1">
                    <a:lumMod val="50000"/>
                    <a:lumOff val="50000"/>
                  </a:schemeClr>
                </a:solidFill>
              </a:rPr>
              <a:t>Janicki (7'24'15)</a:t>
            </a:r>
          </a:p>
        </p:txBody>
      </p:sp>
    </p:spTree>
    <p:extLst>
      <p:ext uri="{BB962C8B-B14F-4D97-AF65-F5344CB8AC3E}">
        <p14:creationId xmlns:p14="http://schemas.microsoft.com/office/powerpoint/2010/main" val="355930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Most Prevalent Medical Conditions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773146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7330" y="5757863"/>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35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Administrative factors  (T4)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1838681"/>
              </p:ext>
            </p:extLst>
          </p:nvPr>
        </p:nvGraphicFramePr>
        <p:xfrm>
          <a:off x="2438400" y="1600200"/>
          <a:ext cx="7391400" cy="3642360"/>
        </p:xfrm>
        <a:graphic>
          <a:graphicData uri="http://schemas.openxmlformats.org/drawingml/2006/table">
            <a:tbl>
              <a:tblPr firstRow="1" bandRow="1">
                <a:tableStyleId>{00A15C55-8517-42AA-B614-E9B94910E393}</a:tableStyleId>
              </a:tblPr>
              <a:tblGrid>
                <a:gridCol w="26670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1574800">
                  <a:extLst>
                    <a:ext uri="{9D8B030D-6E8A-4147-A177-3AD203B41FA5}">
                      <a16:colId xmlns:a16="http://schemas.microsoft.com/office/drawing/2014/main" val="20003"/>
                    </a:ext>
                  </a:extLst>
                </a:gridCol>
              </a:tblGrid>
              <a:tr h="457200">
                <a:tc>
                  <a:txBody>
                    <a:bodyPr/>
                    <a:lstStyle/>
                    <a:p>
                      <a:r>
                        <a:rPr lang="en-US" dirty="0"/>
                        <a:t>Factor</a:t>
                      </a:r>
                    </a:p>
                  </a:txBody>
                  <a:tcPr>
                    <a:lnR w="12700" cap="flat" cmpd="sng" algn="ctr">
                      <a:solidFill>
                        <a:schemeClr val="tx1"/>
                      </a:solidFill>
                      <a:prstDash val="solid"/>
                      <a:round/>
                      <a:headEnd type="none" w="med" len="med"/>
                      <a:tailEnd type="none" w="med" len="med"/>
                    </a:lnR>
                  </a:tcPr>
                </a:tc>
                <a:tc>
                  <a:txBody>
                    <a:bodyPr/>
                    <a:lstStyle/>
                    <a:p>
                      <a:r>
                        <a:rPr lang="en-US" dirty="0">
                          <a:solidFill>
                            <a:schemeClr val="bg1"/>
                          </a:solidFill>
                        </a:rPr>
                        <a:t>GH1</a:t>
                      </a:r>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solidFill>
                            <a:schemeClr val="bg1"/>
                          </a:solidFill>
                        </a:rPr>
                        <a:t>GH2</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solidFill>
                            <a:schemeClr val="bg1"/>
                          </a:solidFill>
                        </a:rPr>
                        <a:t>GH3</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0"/>
                  </a:ext>
                </a:extLst>
              </a:tr>
              <a:tr h="495300">
                <a:tc>
                  <a:txBody>
                    <a:bodyPr/>
                    <a:lstStyle/>
                    <a:p>
                      <a:endParaRPr lang="en-US" dirty="0"/>
                    </a:p>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1"/>
                  </a:ext>
                </a:extLst>
              </a:tr>
              <a:tr h="495300">
                <a:tc>
                  <a:txBody>
                    <a:bodyPr/>
                    <a:lstStyle/>
                    <a:p>
                      <a:r>
                        <a:rPr lang="en-US" dirty="0"/>
                        <a:t>Costs p.a. (Mean)</a:t>
                      </a:r>
                    </a:p>
                  </a:txBody>
                  <a:tcPr>
                    <a:lnR w="12700" cap="flat" cmpd="sng" algn="ctr">
                      <a:solidFill>
                        <a:schemeClr val="tx1"/>
                      </a:solidFill>
                      <a:prstDash val="solid"/>
                      <a:round/>
                      <a:headEnd type="none" w="med" len="med"/>
                      <a:tailEnd type="none" w="med" len="med"/>
                    </a:lnR>
                  </a:tcPr>
                </a:tc>
                <a:tc>
                  <a:txBody>
                    <a:bodyPr/>
                    <a:lstStyle/>
                    <a:p>
                      <a:r>
                        <a:rPr lang="en-US" dirty="0"/>
                        <a:t>$41,395</a:t>
                      </a:r>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$48,196</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$50,491</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2"/>
                  </a:ext>
                </a:extLst>
              </a:tr>
              <a:tr h="495300">
                <a:tc>
                  <a:txBody>
                    <a:bodyPr/>
                    <a:lstStyle/>
                    <a:p>
                      <a:r>
                        <a:rPr lang="en-US" dirty="0"/>
                        <a:t>Staffing (Full, Part)</a:t>
                      </a:r>
                    </a:p>
                  </a:txBody>
                  <a:tcPr>
                    <a:lnR w="12700" cap="flat" cmpd="sng" algn="ctr">
                      <a:solidFill>
                        <a:schemeClr val="tx1"/>
                      </a:solidFill>
                      <a:prstDash val="solid"/>
                      <a:round/>
                      <a:headEnd type="none" w="med" len="med"/>
                      <a:tailEnd type="none" w="med" len="med"/>
                    </a:lnR>
                  </a:tcPr>
                </a:tc>
                <a:tc>
                  <a:txBody>
                    <a:bodyPr/>
                    <a:lstStyle/>
                    <a:p>
                      <a:r>
                        <a:rPr lang="en-US" dirty="0"/>
                        <a:t>4, 2</a:t>
                      </a:r>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4, 2</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5, 3</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3"/>
                  </a:ext>
                </a:extLst>
              </a:tr>
              <a:tr h="495300">
                <a:tc>
                  <a:txBody>
                    <a:bodyPr/>
                    <a:lstStyle/>
                    <a:p>
                      <a:r>
                        <a:rPr lang="en-US" dirty="0"/>
                        <a:t>Resident</a:t>
                      </a:r>
                      <a:r>
                        <a:rPr lang="en-US" baseline="0" dirty="0"/>
                        <a:t> tenure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a:t>All still there</a:t>
                      </a:r>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 deaths, replaced</a:t>
                      </a:r>
                      <a:endParaRPr lang="en-US" dirty="0"/>
                    </a:p>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All</a:t>
                      </a:r>
                      <a:r>
                        <a:rPr lang="en-US" baseline="0" dirty="0"/>
                        <a:t> still there</a:t>
                      </a:r>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4"/>
                  </a:ext>
                </a:extLst>
              </a:tr>
              <a:tr h="495300">
                <a:tc>
                  <a:txBody>
                    <a:bodyPr/>
                    <a:lstStyle/>
                    <a:p>
                      <a:r>
                        <a:rPr lang="en-US" dirty="0"/>
                        <a:t>Focus of</a:t>
                      </a:r>
                      <a:r>
                        <a:rPr lang="en-US" baseline="0" dirty="0"/>
                        <a:t> day activity</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a:t>Off</a:t>
                      </a:r>
                      <a:r>
                        <a:rPr lang="en-US" baseline="0" dirty="0"/>
                        <a:t> site</a:t>
                      </a:r>
                      <a:endParaRPr lang="en-US" dirty="0"/>
                    </a:p>
                  </a:txBody>
                  <a:tcPr>
                    <a:lnL w="12700" cap="flat" cmpd="sng" algn="ctr">
                      <a:solidFill>
                        <a:schemeClr val="tx1"/>
                      </a:solidFill>
                      <a:prstDash val="solid"/>
                      <a:round/>
                      <a:headEnd type="none" w="med" len="med"/>
                      <a:tailEnd type="none" w="med" len="med"/>
                    </a:lnL>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Off</a:t>
                      </a:r>
                      <a:r>
                        <a:rPr lang="en-US" baseline="0" dirty="0"/>
                        <a:t> site / on site</a:t>
                      </a:r>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US" dirty="0"/>
                        <a:t>On</a:t>
                      </a:r>
                      <a:r>
                        <a:rPr lang="en-US" baseline="0" dirty="0"/>
                        <a:t> site</a:t>
                      </a:r>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0005"/>
                  </a:ext>
                </a:extLst>
              </a:tr>
            </a:tbl>
          </a:graphicData>
        </a:graphic>
      </p:graphicFrame>
      <p:pic>
        <p:nvPicPr>
          <p:cNvPr id="4" name="Content Placeholder 3" descr="IMG_1099.JPG"/>
          <p:cNvPicPr>
            <a:picLocks noChangeAspect="1"/>
          </p:cNvPicPr>
          <p:nvPr/>
        </p:nvPicPr>
        <p:blipFill>
          <a:blip r:embed="rId2" cstate="print"/>
          <a:srcRect l="7547" t="18045" r="11321" b="21558"/>
          <a:stretch>
            <a:fillRect/>
          </a:stretch>
        </p:blipFill>
        <p:spPr>
          <a:xfrm>
            <a:off x="5105401" y="2057400"/>
            <a:ext cx="946577" cy="609600"/>
          </a:xfrm>
          <a:prstGeom prst="rect">
            <a:avLst/>
          </a:prstGeom>
        </p:spPr>
      </p:pic>
      <p:pic>
        <p:nvPicPr>
          <p:cNvPr id="6" name="Picture 5" descr="IMG_1081.JPG"/>
          <p:cNvPicPr>
            <a:picLocks noChangeAspect="1"/>
          </p:cNvPicPr>
          <p:nvPr/>
        </p:nvPicPr>
        <p:blipFill>
          <a:blip r:embed="rId3" cstate="print"/>
          <a:srcRect l="3922" t="20915" r="5882"/>
          <a:stretch>
            <a:fillRect/>
          </a:stretch>
        </p:blipFill>
        <p:spPr>
          <a:xfrm>
            <a:off x="6705600" y="2052712"/>
            <a:ext cx="1039312" cy="614289"/>
          </a:xfrm>
          <a:prstGeom prst="rect">
            <a:avLst/>
          </a:prstGeom>
        </p:spPr>
      </p:pic>
      <p:pic>
        <p:nvPicPr>
          <p:cNvPr id="8" name="Picture 7" descr="IMG_1083.JPG"/>
          <p:cNvPicPr>
            <a:picLocks noChangeAspect="1"/>
          </p:cNvPicPr>
          <p:nvPr/>
        </p:nvPicPr>
        <p:blipFill>
          <a:blip r:embed="rId4" cstate="print"/>
          <a:srcRect l="8511" t="2837" b="6383"/>
          <a:stretch>
            <a:fillRect/>
          </a:stretch>
        </p:blipFill>
        <p:spPr>
          <a:xfrm>
            <a:off x="8305800" y="2057400"/>
            <a:ext cx="946576" cy="609600"/>
          </a:xfrm>
          <a:prstGeom prst="rect">
            <a:avLst/>
          </a:prstGeom>
        </p:spPr>
      </p:pic>
    </p:spTree>
    <p:extLst>
      <p:ext uri="{BB962C8B-B14F-4D97-AF65-F5344CB8AC3E}">
        <p14:creationId xmlns:p14="http://schemas.microsoft.com/office/powerpoint/2010/main" val="410384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atMod val="250000"/>
                  </a:schemeClr>
                </a:solidFill>
              </a:rPr>
              <a:t>Summary 1</a:t>
            </a:r>
          </a:p>
        </p:txBody>
      </p:sp>
      <p:sp>
        <p:nvSpPr>
          <p:cNvPr id="27651" name="Content Placeholder 4"/>
          <p:cNvSpPr>
            <a:spLocks noGrp="1"/>
          </p:cNvSpPr>
          <p:nvPr>
            <p:ph idx="1"/>
          </p:nvPr>
        </p:nvSpPr>
        <p:spPr/>
        <p:txBody>
          <a:bodyPr/>
          <a:lstStyle/>
          <a:p>
            <a:r>
              <a:rPr lang="en-US" altLang="en-US" dirty="0"/>
              <a:t>Dementia affected adults in GHs are/have </a:t>
            </a:r>
          </a:p>
          <a:p>
            <a:pPr lvl="1"/>
            <a:r>
              <a:rPr lang="en-US" altLang="en-US" dirty="0"/>
              <a:t>More apt to have Down syndrome</a:t>
            </a:r>
          </a:p>
          <a:p>
            <a:pPr lvl="1"/>
            <a:r>
              <a:rPr lang="en-US" altLang="en-US" dirty="0"/>
              <a:t>Weigh less</a:t>
            </a:r>
          </a:p>
          <a:p>
            <a:pPr lvl="1"/>
            <a:r>
              <a:rPr lang="en-US" altLang="en-US" dirty="0"/>
              <a:t>Lower BMI</a:t>
            </a:r>
          </a:p>
          <a:p>
            <a:pPr lvl="1"/>
            <a:r>
              <a:rPr lang="en-US" altLang="en-US" dirty="0"/>
              <a:t>Greater number of co-morbidities</a:t>
            </a:r>
          </a:p>
          <a:p>
            <a:pPr lvl="1"/>
            <a:r>
              <a:rPr lang="en-US" altLang="en-US" dirty="0"/>
              <a:t>Demand/require 2x more staff time</a:t>
            </a:r>
          </a:p>
          <a:p>
            <a:pPr lvl="1"/>
            <a:r>
              <a:rPr lang="en-US" altLang="en-US" dirty="0"/>
              <a:t>Diminishing health over time</a:t>
            </a:r>
          </a:p>
        </p:txBody>
      </p:sp>
    </p:spTree>
    <p:extLst>
      <p:ext uri="{BB962C8B-B14F-4D97-AF65-F5344CB8AC3E}">
        <p14:creationId xmlns:p14="http://schemas.microsoft.com/office/powerpoint/2010/main" val="369377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dementia</a:t>
            </a:r>
          </a:p>
        </p:txBody>
      </p:sp>
      <p:sp>
        <p:nvSpPr>
          <p:cNvPr id="3" name="Content Placeholder 2"/>
          <p:cNvSpPr>
            <a:spLocks noGrp="1"/>
          </p:cNvSpPr>
          <p:nvPr>
            <p:ph idx="1"/>
          </p:nvPr>
        </p:nvSpPr>
        <p:spPr/>
        <p:txBody>
          <a:bodyPr/>
          <a:lstStyle/>
          <a:p>
            <a:r>
              <a:rPr lang="en-US" dirty="0"/>
              <a:t>More comorbidities</a:t>
            </a:r>
          </a:p>
          <a:p>
            <a:r>
              <a:rPr lang="en-US" dirty="0"/>
              <a:t>Less activity</a:t>
            </a:r>
          </a:p>
          <a:p>
            <a:r>
              <a:rPr lang="en-US" dirty="0"/>
              <a:t>Longer duration of dementia</a:t>
            </a:r>
          </a:p>
          <a:p>
            <a:endParaRPr lang="en-US" dirty="0"/>
          </a:p>
          <a:p>
            <a:endParaRPr lang="en-US" dirty="0"/>
          </a:p>
        </p:txBody>
      </p:sp>
    </p:spTree>
    <p:extLst>
      <p:ext uri="{BB962C8B-B14F-4D97-AF65-F5344CB8AC3E}">
        <p14:creationId xmlns:p14="http://schemas.microsoft.com/office/powerpoint/2010/main" val="100016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Two years later …</a:t>
            </a:r>
          </a:p>
        </p:txBody>
      </p:sp>
      <p:sp>
        <p:nvSpPr>
          <p:cNvPr id="8" name="Content Placeholder 7"/>
          <p:cNvSpPr>
            <a:spLocks noGrp="1"/>
          </p:cNvSpPr>
          <p:nvPr>
            <p:ph idx="4294967295"/>
          </p:nvPr>
        </p:nvSpPr>
        <p:spPr>
          <a:xfrm>
            <a:off x="1981200" y="1600200"/>
            <a:ext cx="8229600" cy="3810000"/>
          </a:xfrm>
          <a:prstGeom prst="rect">
            <a:avLst/>
          </a:prstGeom>
        </p:spPr>
        <p:txBody>
          <a:bodyPr>
            <a:normAutofit fontScale="92500" lnSpcReduction="10000"/>
          </a:bodyPr>
          <a:lstStyle/>
          <a:p>
            <a:r>
              <a:rPr lang="en-US" dirty="0"/>
              <a:t>Evidence of change in function and increasing health problems or less ‘wellness’</a:t>
            </a:r>
          </a:p>
          <a:p>
            <a:r>
              <a:rPr lang="en-US" dirty="0"/>
              <a:t>Residents in homes 2 &amp; 3  showed the greatest impact of dementia over the two years</a:t>
            </a:r>
          </a:p>
          <a:p>
            <a:r>
              <a:rPr lang="en-US" dirty="0"/>
              <a:t>Higher number of co-morbidities among dementia residents compared to controls</a:t>
            </a:r>
          </a:p>
          <a:p>
            <a:r>
              <a:rPr lang="en-US" dirty="0"/>
              <a:t>Staff time spent on caregiving much more than that for ‘the controls’ </a:t>
            </a:r>
          </a:p>
          <a:p>
            <a:r>
              <a:rPr lang="en-US" dirty="0"/>
              <a:t>Trending toward individual home specialization as to level of care</a:t>
            </a:r>
          </a:p>
          <a:p>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534401" y="57912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normAutofit/>
          </a:bodyPr>
          <a:lstStyle/>
          <a:p>
            <a:fld id="{38DD6412-AC6C-457D-A6A4-DD479AED1705}" type="slidenum">
              <a:rPr lang="en-US" smtClean="0">
                <a:solidFill>
                  <a:srgbClr val="48231E"/>
                </a:solidFill>
              </a:rPr>
              <a:pPr/>
              <a:t>24</a:t>
            </a:fld>
            <a:endParaRPr lang="en-US">
              <a:solidFill>
                <a:srgbClr val="48231E"/>
              </a:solidFill>
            </a:endParaRPr>
          </a:p>
        </p:txBody>
      </p:sp>
      <p:sp>
        <p:nvSpPr>
          <p:cNvPr id="3" name="TextBox 2"/>
          <p:cNvSpPr txBox="1"/>
          <p:nvPr/>
        </p:nvSpPr>
        <p:spPr>
          <a:xfrm>
            <a:off x="1981201" y="5449670"/>
            <a:ext cx="6045309"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dirty="0">
                <a:solidFill>
                  <a:prstClr val="white"/>
                </a:solidFill>
              </a:rPr>
              <a:t>Phase II:  Longitudinal study [2014-2018] of agency experience</a:t>
            </a:r>
          </a:p>
          <a:p>
            <a:pPr algn="ctr"/>
            <a:r>
              <a:rPr lang="en-US" dirty="0">
                <a:solidFill>
                  <a:prstClr val="white"/>
                </a:solidFill>
              </a:rPr>
              <a:t>with the three community based dementia care group homes</a:t>
            </a:r>
          </a:p>
        </p:txBody>
      </p:sp>
    </p:spTree>
    <p:extLst>
      <p:ext uri="{BB962C8B-B14F-4D97-AF65-F5344CB8AC3E}">
        <p14:creationId xmlns:p14="http://schemas.microsoft.com/office/powerpoint/2010/main" val="258680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a:t>
            </a:r>
          </a:p>
        </p:txBody>
      </p:sp>
      <p:sp>
        <p:nvSpPr>
          <p:cNvPr id="5" name="Content Placeholder 4"/>
          <p:cNvSpPr>
            <a:spLocks noGrp="1"/>
          </p:cNvSpPr>
          <p:nvPr>
            <p:ph idx="1"/>
          </p:nvPr>
        </p:nvSpPr>
        <p:spPr>
          <a:xfrm>
            <a:off x="838200" y="1447800"/>
            <a:ext cx="10104120" cy="5029199"/>
          </a:xfrm>
        </p:spPr>
        <p:txBody>
          <a:bodyPr>
            <a:normAutofit fontScale="62500" lnSpcReduction="20000"/>
          </a:bodyPr>
          <a:lstStyle/>
          <a:p>
            <a:r>
              <a:rPr lang="en-US" b="1" dirty="0"/>
              <a:t>GH3</a:t>
            </a:r>
            <a:r>
              <a:rPr lang="en-US" dirty="0"/>
              <a:t> </a:t>
            </a:r>
            <a:r>
              <a:rPr lang="en-US" u="sng" dirty="0"/>
              <a:t>was identified as the home serving adults who were most impaired (i.e., advanced dementia) on a number of factors: </a:t>
            </a:r>
          </a:p>
          <a:p>
            <a:pPr marL="457200" indent="-457200"/>
            <a:r>
              <a:rPr lang="en-US" dirty="0"/>
              <a:t>In aggregate, more staff time was devoted to </a:t>
            </a:r>
            <a:r>
              <a:rPr lang="en-US" i="1" dirty="0"/>
              <a:t>personal care </a:t>
            </a:r>
            <a:r>
              <a:rPr lang="en-US" dirty="0"/>
              <a:t>(5.18h per day vs. </a:t>
            </a:r>
            <a:r>
              <a:rPr lang="en-US" i="1" dirty="0">
                <a:latin typeface="MS Reference Sans Serif" panose="020B0604030504040204" pitchFamily="34" charset="0"/>
              </a:rPr>
              <a:t></a:t>
            </a:r>
            <a:r>
              <a:rPr lang="en-US" dirty="0"/>
              <a:t>=3.52h for the other two homes) and more staff were assigned to the home.</a:t>
            </a:r>
          </a:p>
          <a:p>
            <a:pPr marL="457200" indent="-457200"/>
            <a:r>
              <a:rPr lang="en-US" dirty="0"/>
              <a:t>Per resident annual costs were the highest (US$50,491 vs </a:t>
            </a:r>
            <a:r>
              <a:rPr lang="en-US" i="1" dirty="0">
                <a:latin typeface="MS Reference Sans Serif" panose="020B0604030504040204" pitchFamily="34" charset="0"/>
              </a:rPr>
              <a:t></a:t>
            </a:r>
            <a:r>
              <a:rPr lang="en-US" dirty="0">
                <a:latin typeface="MS Reference Sans Serif" panose="020B0604030504040204" pitchFamily="34" charset="0"/>
              </a:rPr>
              <a:t>=</a:t>
            </a:r>
            <a:r>
              <a:rPr lang="en-US" dirty="0"/>
              <a:t>US$44,795 for the other two homes).</a:t>
            </a:r>
          </a:p>
          <a:p>
            <a:pPr marL="457200" indent="-457200"/>
            <a:r>
              <a:rPr lang="en-US" dirty="0"/>
              <a:t>Residents showed the least </a:t>
            </a:r>
            <a:r>
              <a:rPr lang="en-US" u="sng" dirty="0"/>
              <a:t>new</a:t>
            </a:r>
            <a:r>
              <a:rPr lang="en-US" dirty="0"/>
              <a:t> dysfunction-related symptoms (6.3% vs. </a:t>
            </a:r>
            <a:r>
              <a:rPr lang="en-US" i="1" dirty="0">
                <a:latin typeface="MS Reference Sans Serif" panose="020B0604030504040204" pitchFamily="34" charset="0"/>
              </a:rPr>
              <a:t></a:t>
            </a:r>
            <a:r>
              <a:rPr lang="en-US" dirty="0"/>
              <a:t>=46.9% for the other two homes).</a:t>
            </a:r>
          </a:p>
          <a:p>
            <a:pPr marL="457200" indent="-457200"/>
            <a:r>
              <a:rPr lang="en-US" dirty="0"/>
              <a:t>Residents showed lesser number of present symptoms showing decline (27.8% vs. </a:t>
            </a:r>
            <a:r>
              <a:rPr lang="en-US" i="1" dirty="0">
                <a:latin typeface="MS Reference Sans Serif" panose="020B0604030504040204" pitchFamily="34" charset="0"/>
              </a:rPr>
              <a:t></a:t>
            </a:r>
            <a:r>
              <a:rPr lang="en-US" dirty="0"/>
              <a:t>=36.2% for the other two homes).</a:t>
            </a:r>
          </a:p>
          <a:p>
            <a:pPr marL="457200" indent="-457200"/>
            <a:r>
              <a:rPr lang="en-US" dirty="0"/>
              <a:t>Prevalent co-morbidities included high blood cholesterol, thyroid disorder, depression, constipation, gastrointestinal pain, vision impairment, heartburn/acid reflux, incontinence, &amp; dental pain (Number of overall comorbidities: 70.0 vs. </a:t>
            </a:r>
            <a:r>
              <a:rPr lang="en-US" i="1" dirty="0">
                <a:latin typeface="MS Reference Sans Serif" panose="020B0604030504040204" pitchFamily="34" charset="0"/>
              </a:rPr>
              <a:t></a:t>
            </a:r>
            <a:r>
              <a:rPr lang="en-US" dirty="0"/>
              <a:t>=55.5 for the other two homes).</a:t>
            </a:r>
          </a:p>
          <a:p>
            <a:pPr marL="457200" indent="-457200"/>
            <a:r>
              <a:rPr lang="en-US" dirty="0"/>
              <a:t>Advanced-dementia related changes seen as worsening included gait, personality, sociability, attentiveness, weight, and abnormal voluntary movements.</a:t>
            </a:r>
          </a:p>
          <a:p>
            <a:pPr marL="457200" indent="-457200"/>
            <a:r>
              <a:rPr lang="en-US" dirty="0"/>
              <a:t>Residents were least able to participate in out-of-home programs and activities.</a:t>
            </a:r>
          </a:p>
          <a:p>
            <a:r>
              <a:rPr lang="en-US" b="1" dirty="0"/>
              <a:t>GH2</a:t>
            </a:r>
            <a:r>
              <a:rPr lang="en-US" dirty="0"/>
              <a:t> </a:t>
            </a:r>
            <a:r>
              <a:rPr lang="en-US" u="sng" dirty="0"/>
              <a:t>was identified as the home with residents experiencing most active change and newly observed dysfunction – and emerging as the home mid-way between GH#1 and GH#3.</a:t>
            </a:r>
          </a:p>
          <a:p>
            <a:r>
              <a:rPr lang="en-US" b="1" dirty="0"/>
              <a:t>GH1</a:t>
            </a:r>
            <a:r>
              <a:rPr lang="en-US" dirty="0"/>
              <a:t> </a:t>
            </a:r>
            <a:r>
              <a:rPr lang="en-US" u="sng" dirty="0"/>
              <a:t>was identified as the home with residents least impaired by symptoms associated with dementia</a:t>
            </a:r>
            <a:r>
              <a:rPr lang="en-US" dirty="0"/>
              <a:t>.</a:t>
            </a:r>
          </a:p>
          <a:p>
            <a:endParaRPr lang="en-US" dirty="0"/>
          </a:p>
        </p:txBody>
      </p:sp>
    </p:spTree>
    <p:extLst>
      <p:ext uri="{BB962C8B-B14F-4D97-AF65-F5344CB8AC3E}">
        <p14:creationId xmlns:p14="http://schemas.microsoft.com/office/powerpoint/2010/main" val="378168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77500" lnSpcReduction="20000"/>
          </a:bodyPr>
          <a:lstStyle/>
          <a:p>
            <a:r>
              <a:rPr lang="en-US" dirty="0">
                <a:solidFill>
                  <a:schemeClr val="tx1">
                    <a:lumMod val="65000"/>
                    <a:lumOff val="35000"/>
                  </a:schemeClr>
                </a:solidFill>
                <a:cs typeface="Arial" pitchFamily="34" charset="0"/>
              </a:rPr>
              <a:t>Dementia care is affected by differences in complexity of impairments and co-incident conditions found in adults with dementia.   When able, agencies will operate several dementia capable homes and will – over time – either administratively assign residents to home by degree of dementia-related impairment care needs or this will happen organically by virtue of how agencies replace adults who leave due to death or infirmity.</a:t>
            </a:r>
          </a:p>
          <a:p>
            <a:endParaRPr lang="en-US" dirty="0">
              <a:solidFill>
                <a:schemeClr val="tx1">
                  <a:lumMod val="65000"/>
                  <a:lumOff val="35000"/>
                </a:schemeClr>
              </a:solidFill>
              <a:cs typeface="Arial" pitchFamily="34" charset="0"/>
            </a:endParaRPr>
          </a:p>
          <a:p>
            <a:r>
              <a:rPr lang="en-US" dirty="0">
                <a:solidFill>
                  <a:schemeClr val="tx1">
                    <a:lumMod val="65000"/>
                    <a:lumOff val="35000"/>
                  </a:schemeClr>
                </a:solidFill>
                <a:cs typeface="Arial" pitchFamily="34" charset="0"/>
              </a:rPr>
              <a:t>While the study is still underway, the telling aspects of variations among the home are becoming evident.  </a:t>
            </a:r>
          </a:p>
          <a:p>
            <a:pPr lvl="1"/>
            <a:r>
              <a:rPr lang="en-US" dirty="0">
                <a:solidFill>
                  <a:schemeClr val="tx1">
                    <a:lumMod val="65000"/>
                    <a:lumOff val="35000"/>
                  </a:schemeClr>
                </a:solidFill>
                <a:cs typeface="Arial" pitchFamily="34" charset="0"/>
              </a:rPr>
              <a:t>Expectations are that such specialization will become even more evident with time.</a:t>
            </a:r>
          </a:p>
          <a:p>
            <a:endParaRPr lang="en-US" dirty="0">
              <a:solidFill>
                <a:schemeClr val="tx1">
                  <a:lumMod val="65000"/>
                  <a:lumOff val="35000"/>
                </a:schemeClr>
              </a:solidFill>
              <a:cs typeface="Arial" pitchFamily="34" charset="0"/>
            </a:endParaRPr>
          </a:p>
          <a:p>
            <a:r>
              <a:rPr lang="en-US" dirty="0">
                <a:solidFill>
                  <a:schemeClr val="tx1">
                    <a:lumMod val="65000"/>
                    <a:lumOff val="35000"/>
                  </a:schemeClr>
                </a:solidFill>
                <a:cs typeface="Arial" pitchFamily="34" charset="0"/>
              </a:rPr>
              <a:t>Recommendations include: </a:t>
            </a:r>
          </a:p>
          <a:p>
            <a:pPr lvl="1"/>
            <a:r>
              <a:rPr lang="en-US" dirty="0">
                <a:solidFill>
                  <a:schemeClr val="tx1">
                    <a:lumMod val="65000"/>
                    <a:lumOff val="35000"/>
                  </a:schemeClr>
                </a:solidFill>
                <a:cs typeface="Arial" pitchFamily="34" charset="0"/>
              </a:rPr>
              <a:t>(a) planning should consider utility of matching incoming residents by stage of dementia impairment to maximize care outcomes; </a:t>
            </a:r>
          </a:p>
          <a:p>
            <a:pPr lvl="1"/>
            <a:r>
              <a:rPr lang="en-US" dirty="0">
                <a:solidFill>
                  <a:schemeClr val="tx1">
                    <a:lumMod val="65000"/>
                    <a:lumOff val="35000"/>
                  </a:schemeClr>
                </a:solidFill>
                <a:cs typeface="Arial" pitchFamily="34" charset="0"/>
              </a:rPr>
              <a:t>(b) allocate greater number of staff to high demand care in mid-stage dementia; and </a:t>
            </a:r>
          </a:p>
          <a:p>
            <a:pPr lvl="1"/>
            <a:r>
              <a:rPr lang="en-US" dirty="0">
                <a:solidFill>
                  <a:schemeClr val="tx1">
                    <a:lumMod val="65000"/>
                    <a:lumOff val="35000"/>
                  </a:schemeClr>
                </a:solidFill>
                <a:cs typeface="Arial" pitchFamily="34" charset="0"/>
              </a:rPr>
              <a:t>(c) track co-morbidities as dementia progresses.</a:t>
            </a:r>
            <a:endParaRPr lang="en-US" dirty="0"/>
          </a:p>
        </p:txBody>
      </p:sp>
    </p:spTree>
    <p:extLst>
      <p:ext uri="{BB962C8B-B14F-4D97-AF65-F5344CB8AC3E}">
        <p14:creationId xmlns:p14="http://schemas.microsoft.com/office/powerpoint/2010/main" val="260527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fontScale="92500" lnSpcReduction="20000"/>
          </a:bodyPr>
          <a:lstStyle/>
          <a:p>
            <a:r>
              <a:rPr lang="en-US" dirty="0">
                <a:solidFill>
                  <a:schemeClr val="tx1">
                    <a:lumMod val="65000"/>
                    <a:lumOff val="35000"/>
                  </a:schemeClr>
                </a:solidFill>
                <a:cs typeface="Arial" pitchFamily="34" charset="0"/>
              </a:rPr>
              <a:t>This study is supported by Grant No  90RT5020-01-00 awarded by the Administration on Community Living’s (ACL) National Institute on Disability, Independent Living and Rehabilitation Research to the Rehabilitation Research and Training Center on Developmental Disabilities and Health at the University of Illinois at Chicago. The contents of this report do not necessarily represent the policy of ACL and should not be assumed as being endorsed by the U.S. Federal Government.</a:t>
            </a:r>
          </a:p>
          <a:p>
            <a:r>
              <a:rPr lang="en-US" dirty="0">
                <a:solidFill>
                  <a:schemeClr val="tx1">
                    <a:lumMod val="65000"/>
                    <a:lumOff val="35000"/>
                  </a:schemeClr>
                </a:solidFill>
                <a:cs typeface="Arial" pitchFamily="34" charset="0"/>
              </a:rPr>
              <a:t>The cooperation of Starkey, Inc., the agency managing the group homes and which supplied the data at each interval, is greatly appreciated and acknowledged.  </a:t>
            </a:r>
          </a:p>
          <a:p>
            <a:r>
              <a:rPr lang="en-US" dirty="0">
                <a:solidFill>
                  <a:schemeClr val="tx1">
                    <a:lumMod val="65000"/>
                    <a:lumOff val="35000"/>
                  </a:schemeClr>
                </a:solidFill>
                <a:cs typeface="Arial" pitchFamily="34" charset="0"/>
              </a:rPr>
              <a:t>Thanks for Drs. Phil McCallion (Temple Univ.) and Larry Force (Mt St Mary’s College) for being part of Phase 1 of the study.</a:t>
            </a:r>
          </a:p>
          <a:p>
            <a:pPr marL="0" indent="0">
              <a:buNone/>
            </a:pPr>
            <a:r>
              <a:rPr lang="en-US" sz="2100" i="1" dirty="0">
                <a:solidFill>
                  <a:schemeClr val="tx1">
                    <a:lumMod val="65000"/>
                    <a:lumOff val="35000"/>
                  </a:schemeClr>
                </a:solidFill>
                <a:cs typeface="Arial" pitchFamily="34" charset="0"/>
              </a:rPr>
              <a:t>.</a:t>
            </a:r>
          </a:p>
          <a:p>
            <a:endParaRPr lang="en-US" dirty="0"/>
          </a:p>
        </p:txBody>
      </p:sp>
    </p:spTree>
    <p:extLst>
      <p:ext uri="{BB962C8B-B14F-4D97-AF65-F5344CB8AC3E}">
        <p14:creationId xmlns:p14="http://schemas.microsoft.com/office/powerpoint/2010/main" val="85014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study</a:t>
            </a:r>
          </a:p>
        </p:txBody>
      </p:sp>
      <p:sp>
        <p:nvSpPr>
          <p:cNvPr id="3" name="Content Placeholder 2"/>
          <p:cNvSpPr>
            <a:spLocks noGrp="1"/>
          </p:cNvSpPr>
          <p:nvPr>
            <p:ph idx="1"/>
          </p:nvPr>
        </p:nvSpPr>
        <p:spPr/>
        <p:txBody>
          <a:bodyPr/>
          <a:lstStyle/>
          <a:p>
            <a:r>
              <a:rPr lang="en-US" dirty="0"/>
              <a:t>ID agency in mid-West decided to open three purpose-built group homes to provide in-community care for their clients with dementia.</a:t>
            </a:r>
          </a:p>
          <a:p>
            <a:r>
              <a:rPr lang="en-US" dirty="0"/>
              <a:t>We came across the homes during a consult at the agency – providing training on ID and dementia.</a:t>
            </a:r>
          </a:p>
          <a:p>
            <a:r>
              <a:rPr lang="en-US" dirty="0"/>
              <a:t>Homes were already built, but in final stages of finishing work.</a:t>
            </a:r>
          </a:p>
          <a:p>
            <a:r>
              <a:rPr lang="en-US" dirty="0"/>
              <a:t>Agency agreed to participate in study focusing on the three homes</a:t>
            </a:r>
          </a:p>
          <a:p>
            <a:r>
              <a:rPr lang="en-US" dirty="0"/>
              <a:t>Once methodology and instruments were identified, and IRB clearances were obtained, the agency began data collection.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59825" y="608806"/>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19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tint val="100000"/>
                    <a:satMod val="250000"/>
                  </a:schemeClr>
                </a:solidFill>
              </a:rPr>
              <a:t>Study Premise</a:t>
            </a:r>
          </a:p>
        </p:txBody>
      </p:sp>
      <p:sp>
        <p:nvSpPr>
          <p:cNvPr id="3" name="Content Placeholder 2"/>
          <p:cNvSpPr>
            <a:spLocks noGrp="1"/>
          </p:cNvSpPr>
          <p:nvPr>
            <p:ph idx="1"/>
          </p:nvPr>
        </p:nvSpPr>
        <p:spPr/>
        <p:txBody>
          <a:bodyPr>
            <a:normAutofit/>
          </a:bodyPr>
          <a:lstStyle/>
          <a:p>
            <a:pPr marL="0" indent="0">
              <a:buNone/>
              <a:defRPr/>
            </a:pPr>
            <a:r>
              <a:rPr lang="en-US" dirty="0"/>
              <a:t>Given the cluster model employed by an agency of three ‘in-place progression’ homes …</a:t>
            </a:r>
          </a:p>
          <a:p>
            <a:pPr marL="320040" indent="-320040">
              <a:buFont typeface="Wingdings 2"/>
              <a:buChar char=""/>
              <a:defRPr/>
            </a:pPr>
            <a:r>
              <a:rPr lang="en-US" u="sng" dirty="0"/>
              <a:t>Our hypothesis </a:t>
            </a:r>
            <a:r>
              <a:rPr lang="en-US" dirty="0"/>
              <a:t>is that eventually, as changes affect the residents, the agency will begin to specialize the homes based on function and stage</a:t>
            </a:r>
          </a:p>
          <a:p>
            <a:pPr marL="320040" indent="-320040">
              <a:buFont typeface="Wingdings 2"/>
              <a:buChar char=""/>
              <a:defRPr/>
            </a:pPr>
            <a:r>
              <a:rPr lang="en-US" u="sng" dirty="0"/>
              <a:t>If this happens</a:t>
            </a:r>
            <a:r>
              <a:rPr lang="en-US" dirty="0"/>
              <a:t>, it will show that as homes are established for dementia care, their character will eventually change due to the nature of dementia and that home specialization is an organic outcome of multiple group home availability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59825" y="608806"/>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01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a:xfrm>
            <a:off x="1981201" y="1524000"/>
            <a:ext cx="3008313" cy="4876800"/>
          </a:xfrm>
        </p:spPr>
        <p:txBody>
          <a:bodyPr>
            <a:normAutofit lnSpcReduction="10000"/>
          </a:bodyPr>
          <a:lstStyle/>
          <a:p>
            <a:r>
              <a:rPr lang="en-US" sz="2000" b="1" u="sng" dirty="0">
                <a:solidFill>
                  <a:schemeClr val="bg1"/>
                </a:solidFill>
              </a:rPr>
              <a:t>Our hypothesis </a:t>
            </a:r>
            <a:r>
              <a:rPr lang="en-US" sz="2000" b="1" dirty="0">
                <a:solidFill>
                  <a:schemeClr val="bg1"/>
                </a:solidFill>
              </a:rPr>
              <a:t>is that eventually, as changes affect the residents, the agency will begin to specialize the homes based on function and stage</a:t>
            </a:r>
          </a:p>
          <a:p>
            <a:endParaRPr lang="en-US" sz="2000" dirty="0">
              <a:solidFill>
                <a:schemeClr val="bg1"/>
              </a:solidFill>
            </a:endParaRPr>
          </a:p>
          <a:p>
            <a:r>
              <a:rPr lang="en-US" sz="2000" u="sng" dirty="0">
                <a:solidFill>
                  <a:schemeClr val="bg1"/>
                </a:solidFill>
              </a:rPr>
              <a:t>If this happens</a:t>
            </a:r>
            <a:r>
              <a:rPr lang="en-US" sz="2000" dirty="0">
                <a:solidFill>
                  <a:schemeClr val="bg1"/>
                </a:solidFill>
              </a:rPr>
              <a:t>, it will show that as homes are established for dementia care, </a:t>
            </a:r>
            <a:r>
              <a:rPr lang="en-US" sz="2000" b="1" dirty="0">
                <a:solidFill>
                  <a:schemeClr val="bg1"/>
                </a:solidFill>
              </a:rPr>
              <a:t>their character will eventually change </a:t>
            </a:r>
            <a:r>
              <a:rPr lang="en-US" sz="2000" dirty="0">
                <a:solidFill>
                  <a:schemeClr val="bg1"/>
                </a:solidFill>
              </a:rPr>
              <a:t>due to the nature of dementia and that home specialization is an organic outcome of multiple group home availability</a:t>
            </a:r>
          </a:p>
          <a:p>
            <a:endParaRPr lang="en-US" dirty="0"/>
          </a:p>
        </p:txBody>
      </p:sp>
      <p:sp>
        <p:nvSpPr>
          <p:cNvPr id="5" name="Content Placeholder 4"/>
          <p:cNvSpPr>
            <a:spLocks noGrp="1"/>
          </p:cNvSpPr>
          <p:nvPr>
            <p:ph sz="half" idx="1"/>
          </p:nvPr>
        </p:nvSpPr>
        <p:spPr>
          <a:xfrm>
            <a:off x="2295144" y="1609344"/>
            <a:ext cx="8183880" cy="4715256"/>
          </a:xfrm>
        </p:spPr>
        <p:txBody>
          <a:bodyPr>
            <a:normAutofit fontScale="55000" lnSpcReduction="20000"/>
          </a:bodyPr>
          <a:lstStyle/>
          <a:p>
            <a:pPr marL="0" indent="0">
              <a:buNone/>
            </a:pPr>
            <a:r>
              <a:rPr lang="en-US" sz="3300" b="1" dirty="0"/>
              <a:t>Background</a:t>
            </a:r>
          </a:p>
          <a:p>
            <a:r>
              <a:rPr lang="en-US" sz="3300" dirty="0">
                <a:solidFill>
                  <a:schemeClr val="tx1">
                    <a:lumMod val="75000"/>
                    <a:lumOff val="25000"/>
                  </a:schemeClr>
                </a:solidFill>
              </a:rPr>
              <a:t>More local agencies are taking responsibility for the later-life care of aging adults with intellectual disabilities and are developing small dementia-care group homes.</a:t>
            </a:r>
          </a:p>
          <a:p>
            <a:endParaRPr lang="en-US" sz="1800" dirty="0">
              <a:solidFill>
                <a:schemeClr val="tx1">
                  <a:lumMod val="75000"/>
                  <a:lumOff val="25000"/>
                </a:schemeClr>
              </a:solidFill>
            </a:endParaRPr>
          </a:p>
          <a:p>
            <a:r>
              <a:rPr lang="en-US" sz="3300" dirty="0">
                <a:solidFill>
                  <a:schemeClr val="tx1">
                    <a:lumMod val="75000"/>
                    <a:lumOff val="25000"/>
                  </a:schemeClr>
                </a:solidFill>
              </a:rPr>
              <a:t>The homes are designed to be ‘dementia-capable’ and provide extended older age care. </a:t>
            </a:r>
          </a:p>
          <a:p>
            <a:endParaRPr lang="en-US" sz="1800" dirty="0">
              <a:solidFill>
                <a:schemeClr val="tx1">
                  <a:lumMod val="75000"/>
                  <a:lumOff val="25000"/>
                </a:schemeClr>
              </a:solidFill>
            </a:endParaRPr>
          </a:p>
          <a:p>
            <a:r>
              <a:rPr lang="en-US" sz="3300" dirty="0">
                <a:solidFill>
                  <a:schemeClr val="tx1">
                    <a:lumMod val="75000"/>
                    <a:lumOff val="25000"/>
                  </a:schemeClr>
                </a:solidFill>
              </a:rPr>
              <a:t>As dementia affects adults differentially, both with respect to symptoms and decline, it might be that individual  dementia care homes will eventually be defined by their residents in terms of residual functional skills and degree of personal care needs.</a:t>
            </a:r>
          </a:p>
          <a:p>
            <a:endParaRPr lang="en-US" sz="2000" dirty="0"/>
          </a:p>
          <a:p>
            <a:pPr marL="0" indent="0">
              <a:buNone/>
            </a:pPr>
            <a:r>
              <a:rPr lang="en-US" sz="3300" b="1" dirty="0"/>
              <a:t>Aim of Study</a:t>
            </a:r>
          </a:p>
          <a:p>
            <a:r>
              <a:rPr lang="en-US" sz="3300" b="1" dirty="0">
                <a:solidFill>
                  <a:schemeClr val="accent1">
                    <a:lumMod val="75000"/>
                  </a:schemeClr>
                </a:solidFill>
              </a:rPr>
              <a:t>Given that stage-specific changes eventually occur, it was of scientific interest to conduct a longitudinal study of three such dementia-care community-based group homes to observe progression of decline, resident needs, and adaptations to care practices. </a:t>
            </a:r>
          </a:p>
          <a:p>
            <a:endParaRPr lang="en-US" sz="3300" b="1" dirty="0">
              <a:solidFill>
                <a:schemeClr val="accent1">
                  <a:lumMod val="75000"/>
                </a:schemeClr>
              </a:solidFill>
            </a:endParaRPr>
          </a:p>
          <a:p>
            <a:endParaRPr lang="en-US" sz="3300" b="1" dirty="0">
              <a:solidFill>
                <a:schemeClr val="accent1">
                  <a:lumMod val="75000"/>
                </a:schemeClr>
              </a:solidFill>
            </a:endParaRP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057401" y="435429"/>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8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258" t="20565" r="6303" b="10093"/>
          <a:stretch/>
        </p:blipFill>
        <p:spPr bwMode="auto">
          <a:xfrm>
            <a:off x="1826525" y="457201"/>
            <a:ext cx="8379726" cy="579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48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94" t="26004" r="10994" b="9902"/>
          <a:stretch/>
        </p:blipFill>
        <p:spPr bwMode="auto">
          <a:xfrm rot="21439959">
            <a:off x="1724710" y="698586"/>
            <a:ext cx="5047931" cy="3785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033483" y="805934"/>
            <a:ext cx="591829" cy="369332"/>
          </a:xfrm>
          <a:prstGeom prst="rect">
            <a:avLst/>
          </a:prstGeom>
          <a:solidFill>
            <a:schemeClr val="accent2">
              <a:lumMod val="40000"/>
              <a:lumOff val="60000"/>
            </a:schemeClr>
          </a:solidFill>
        </p:spPr>
        <p:txBody>
          <a:bodyPr wrap="none" rtlCol="0">
            <a:spAutoFit/>
          </a:bodyPr>
          <a:lstStyle/>
          <a:p>
            <a:r>
              <a:rPr lang="en-US" dirty="0">
                <a:solidFill>
                  <a:prstClr val="black"/>
                </a:solidFill>
              </a:rPr>
              <a:t>GH2</a:t>
            </a:r>
          </a:p>
        </p:txBody>
      </p:sp>
      <p:sp>
        <p:nvSpPr>
          <p:cNvPr id="3" name="TextBox 2"/>
          <p:cNvSpPr txBox="1"/>
          <p:nvPr/>
        </p:nvSpPr>
        <p:spPr>
          <a:xfrm>
            <a:off x="2477287" y="2966944"/>
            <a:ext cx="591829" cy="369332"/>
          </a:xfrm>
          <a:prstGeom prst="rect">
            <a:avLst/>
          </a:prstGeom>
          <a:solidFill>
            <a:schemeClr val="accent1">
              <a:lumMod val="60000"/>
              <a:lumOff val="40000"/>
            </a:schemeClr>
          </a:solidFill>
        </p:spPr>
        <p:txBody>
          <a:bodyPr wrap="none" rtlCol="0">
            <a:spAutoFit/>
          </a:bodyPr>
          <a:lstStyle/>
          <a:p>
            <a:r>
              <a:rPr lang="en-US" dirty="0">
                <a:solidFill>
                  <a:prstClr val="black"/>
                </a:solidFill>
              </a:rPr>
              <a:t>GH1</a:t>
            </a:r>
          </a:p>
        </p:txBody>
      </p:sp>
      <p:sp>
        <p:nvSpPr>
          <p:cNvPr id="4" name="TextBox 3"/>
          <p:cNvSpPr txBox="1"/>
          <p:nvPr/>
        </p:nvSpPr>
        <p:spPr>
          <a:xfrm>
            <a:off x="5423162" y="2195538"/>
            <a:ext cx="596638" cy="369332"/>
          </a:xfrm>
          <a:prstGeom prst="rect">
            <a:avLst/>
          </a:prstGeom>
          <a:solidFill>
            <a:schemeClr val="bg1">
              <a:lumMod val="85000"/>
            </a:schemeClr>
          </a:solidFill>
        </p:spPr>
        <p:txBody>
          <a:bodyPr wrap="none" rtlCol="0">
            <a:spAutoFit/>
          </a:bodyPr>
          <a:lstStyle/>
          <a:p>
            <a:r>
              <a:rPr lang="en-US" dirty="0">
                <a:solidFill>
                  <a:prstClr val="black"/>
                </a:solidFill>
              </a:rPr>
              <a:t>GH3</a:t>
            </a:r>
          </a:p>
        </p:txBody>
      </p:sp>
      <p:cxnSp>
        <p:nvCxnSpPr>
          <p:cNvPr id="6" name="Straight Arrow Connector 5"/>
          <p:cNvCxnSpPr/>
          <p:nvPr/>
        </p:nvCxnSpPr>
        <p:spPr>
          <a:xfrm>
            <a:off x="4344008" y="990600"/>
            <a:ext cx="0" cy="533400"/>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90956" y="2966944"/>
            <a:ext cx="514245" cy="217324"/>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05400" y="2380204"/>
            <a:ext cx="381000" cy="43934"/>
          </a:xfrm>
          <a:prstGeom prst="straightConnector1">
            <a:avLst/>
          </a:prstGeom>
          <a:ln>
            <a:solidFill>
              <a:schemeClr val="accent4">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1" y="6400800"/>
            <a:ext cx="3817071" cy="261610"/>
          </a:xfrm>
          <a:prstGeom prst="rect">
            <a:avLst/>
          </a:prstGeom>
          <a:noFill/>
        </p:spPr>
        <p:txBody>
          <a:bodyPr wrap="none" rtlCol="0">
            <a:spAutoFit/>
          </a:bodyPr>
          <a:lstStyle/>
          <a:p>
            <a:r>
              <a:rPr lang="en-US" sz="1100" dirty="0">
                <a:solidFill>
                  <a:prstClr val="white"/>
                </a:solidFill>
              </a:rPr>
              <a:t>GH1 = Diana House; GH2 = WOW House; GH3 = Latimer House</a:t>
            </a:r>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201" y="342454"/>
            <a:ext cx="2438400" cy="182969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1" y="1905001"/>
            <a:ext cx="2540001" cy="190500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491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9796" y="4343400"/>
            <a:ext cx="2475819" cy="18687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7771" y="4549492"/>
            <a:ext cx="2514600" cy="18871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1" y="3645933"/>
            <a:ext cx="2662237" cy="199698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8534401" y="57912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normAutofit/>
          </a:bodyPr>
          <a:lstStyle/>
          <a:p>
            <a:fld id="{38DD6412-AC6C-457D-A6A4-DD479AED1705}" type="slidenum">
              <a:rPr lang="en-US" smtClean="0">
                <a:solidFill>
                  <a:srgbClr val="48231E"/>
                </a:solidFill>
              </a:rPr>
              <a:pPr/>
              <a:t>7</a:t>
            </a:fld>
            <a:endParaRPr lang="en-US">
              <a:solidFill>
                <a:srgbClr val="48231E"/>
              </a:solidFill>
            </a:endParaRPr>
          </a:p>
        </p:txBody>
      </p:sp>
      <p:sp>
        <p:nvSpPr>
          <p:cNvPr id="7" name="Rectangle 6">
            <a:extLst>
              <a:ext uri="{FF2B5EF4-FFF2-40B4-BE49-F238E27FC236}">
                <a16:creationId xmlns:a16="http://schemas.microsoft.com/office/drawing/2014/main" id="{3307790C-E9EA-4272-8C55-89B01C03708E}"/>
              </a:ext>
            </a:extLst>
          </p:cNvPr>
          <p:cNvSpPr/>
          <p:nvPr/>
        </p:nvSpPr>
        <p:spPr>
          <a:xfrm>
            <a:off x="632124" y="6263363"/>
            <a:ext cx="4097660" cy="276999"/>
          </a:xfrm>
          <a:prstGeom prst="rect">
            <a:avLst/>
          </a:prstGeom>
        </p:spPr>
        <p:txBody>
          <a:bodyPr wrap="none">
            <a:spAutoFit/>
          </a:bodyPr>
          <a:lstStyle/>
          <a:p>
            <a:r>
              <a:rPr lang="en-US" sz="1200" dirty="0"/>
              <a:t>GH1 = Diana House; GH2 = WOW House; GH3 = Latimer House</a:t>
            </a:r>
          </a:p>
        </p:txBody>
      </p:sp>
    </p:spTree>
    <p:extLst>
      <p:ext uri="{BB962C8B-B14F-4D97-AF65-F5344CB8AC3E}">
        <p14:creationId xmlns:p14="http://schemas.microsoft.com/office/powerpoint/2010/main" val="133465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7336971" y="3026230"/>
            <a:ext cx="2068287" cy="13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8240486" y="1654630"/>
            <a:ext cx="2068287" cy="13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Study</a:t>
            </a: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2318657" y="1654630"/>
            <a:ext cx="206828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2536372" y="2895600"/>
            <a:ext cx="2068287" cy="13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2819401" y="4122280"/>
            <a:ext cx="2068287" cy="13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7" t="13429" r="6396" b="33824"/>
          <a:stretch/>
        </p:blipFill>
        <p:spPr bwMode="auto">
          <a:xfrm>
            <a:off x="6281057" y="1654630"/>
            <a:ext cx="2068287" cy="13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5638801"/>
            <a:ext cx="3251468" cy="646331"/>
          </a:xfrm>
          <a:prstGeom prst="rect">
            <a:avLst/>
          </a:prstGeom>
          <a:noFill/>
        </p:spPr>
        <p:txBody>
          <a:bodyPr wrap="none" rtlCol="0">
            <a:spAutoFit/>
          </a:bodyPr>
          <a:lstStyle/>
          <a:p>
            <a:r>
              <a:rPr lang="en-US" dirty="0">
                <a:solidFill>
                  <a:prstClr val="white"/>
                </a:solidFill>
              </a:rPr>
              <a:t>Dementia Group home residents</a:t>
            </a:r>
          </a:p>
          <a:p>
            <a:r>
              <a:rPr lang="en-US" dirty="0">
                <a:solidFill>
                  <a:prstClr val="white"/>
                </a:solidFill>
              </a:rPr>
              <a:t>N=15, 5 per home</a:t>
            </a:r>
          </a:p>
        </p:txBody>
      </p:sp>
      <p:sp>
        <p:nvSpPr>
          <p:cNvPr id="10" name="TextBox 9"/>
          <p:cNvSpPr txBox="1"/>
          <p:nvPr/>
        </p:nvSpPr>
        <p:spPr>
          <a:xfrm>
            <a:off x="6083720" y="4495801"/>
            <a:ext cx="4355680" cy="646331"/>
          </a:xfrm>
          <a:prstGeom prst="rect">
            <a:avLst/>
          </a:prstGeom>
          <a:noFill/>
        </p:spPr>
        <p:txBody>
          <a:bodyPr wrap="none" rtlCol="0">
            <a:spAutoFit/>
          </a:bodyPr>
          <a:lstStyle/>
          <a:p>
            <a:r>
              <a:rPr lang="en-US" dirty="0"/>
              <a:t>Controls – same age and general functioning</a:t>
            </a:r>
          </a:p>
          <a:p>
            <a:r>
              <a:rPr lang="en-US" dirty="0"/>
              <a:t>N=15, from various places</a:t>
            </a:r>
          </a:p>
        </p:txBody>
      </p:sp>
      <p:sp>
        <p:nvSpPr>
          <p:cNvPr id="11" name="TextBox 10"/>
          <p:cNvSpPr txBox="1"/>
          <p:nvPr/>
        </p:nvSpPr>
        <p:spPr>
          <a:xfrm>
            <a:off x="1600201" y="2329154"/>
            <a:ext cx="600273" cy="369332"/>
          </a:xfrm>
          <a:prstGeom prst="rect">
            <a:avLst/>
          </a:prstGeom>
          <a:noFill/>
        </p:spPr>
        <p:txBody>
          <a:bodyPr wrap="square" rtlCol="0">
            <a:spAutoFit/>
          </a:bodyPr>
          <a:lstStyle/>
          <a:p>
            <a:r>
              <a:rPr lang="en-US" dirty="0">
                <a:solidFill>
                  <a:prstClr val="black"/>
                </a:solidFill>
              </a:rPr>
              <a:t>GH1</a:t>
            </a:r>
          </a:p>
        </p:txBody>
      </p:sp>
      <p:sp>
        <p:nvSpPr>
          <p:cNvPr id="12" name="TextBox 11"/>
          <p:cNvSpPr txBox="1"/>
          <p:nvPr/>
        </p:nvSpPr>
        <p:spPr>
          <a:xfrm>
            <a:off x="1828801" y="3548741"/>
            <a:ext cx="591829" cy="369332"/>
          </a:xfrm>
          <a:prstGeom prst="rect">
            <a:avLst/>
          </a:prstGeom>
          <a:noFill/>
        </p:spPr>
        <p:txBody>
          <a:bodyPr wrap="none" rtlCol="0">
            <a:spAutoFit/>
          </a:bodyPr>
          <a:lstStyle/>
          <a:p>
            <a:r>
              <a:rPr lang="en-US" dirty="0">
                <a:solidFill>
                  <a:prstClr val="black"/>
                </a:solidFill>
              </a:rPr>
              <a:t>GH2</a:t>
            </a:r>
          </a:p>
        </p:txBody>
      </p:sp>
      <p:sp>
        <p:nvSpPr>
          <p:cNvPr id="13" name="TextBox 12"/>
          <p:cNvSpPr txBox="1"/>
          <p:nvPr/>
        </p:nvSpPr>
        <p:spPr>
          <a:xfrm>
            <a:off x="2023543" y="4876800"/>
            <a:ext cx="590226" cy="369332"/>
          </a:xfrm>
          <a:prstGeom prst="rect">
            <a:avLst/>
          </a:prstGeom>
          <a:noFill/>
        </p:spPr>
        <p:txBody>
          <a:bodyPr wrap="none" rtlCol="0">
            <a:spAutoFit/>
          </a:bodyPr>
          <a:lstStyle/>
          <a:p>
            <a:r>
              <a:rPr lang="en-US" dirty="0">
                <a:solidFill>
                  <a:prstClr val="black"/>
                </a:solidFill>
              </a:rPr>
              <a:t>GH3</a:t>
            </a:r>
          </a:p>
        </p:txBody>
      </p:sp>
      <p:sp>
        <p:nvSpPr>
          <p:cNvPr id="14" name="TextBox 13"/>
          <p:cNvSpPr txBox="1"/>
          <p:nvPr/>
        </p:nvSpPr>
        <p:spPr>
          <a:xfrm>
            <a:off x="6096000" y="5257800"/>
            <a:ext cx="4904232" cy="1477328"/>
          </a:xfrm>
          <a:prstGeom prst="rect">
            <a:avLst/>
          </a:prstGeom>
          <a:solidFill>
            <a:schemeClr val="tx1"/>
          </a:solidFill>
          <a:ln>
            <a:solidFill>
              <a:schemeClr val="bg1">
                <a:lumMod val="95000"/>
                <a:lumOff val="5000"/>
              </a:schemeClr>
            </a:solidFill>
          </a:ln>
        </p:spPr>
        <p:txBody>
          <a:bodyPr wrap="square" rtlCol="0">
            <a:spAutoFit/>
          </a:bodyPr>
          <a:lstStyle/>
          <a:p>
            <a:r>
              <a:rPr lang="en-US" dirty="0">
                <a:solidFill>
                  <a:prstClr val="white"/>
                </a:solidFill>
              </a:rPr>
              <a:t>• Residents compared on standard measures of health and function, co-incident conditions, and care needs</a:t>
            </a:r>
          </a:p>
          <a:p>
            <a:r>
              <a:rPr lang="en-US" dirty="0">
                <a:solidFill>
                  <a:prstClr val="white"/>
                </a:solidFill>
              </a:rPr>
              <a:t>• Agency factors included costs, staffing and administrative decision-making</a:t>
            </a:r>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8362610" y="304800"/>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a:bodyPr>
          <a:lstStyle/>
          <a:p>
            <a:fld id="{38DD6412-AC6C-457D-A6A4-DD479AED1705}" type="slidenum">
              <a:rPr lang="en-US" smtClean="0">
                <a:solidFill>
                  <a:srgbClr val="48231E"/>
                </a:solidFill>
              </a:rPr>
              <a:pPr/>
              <a:t>8</a:t>
            </a:fld>
            <a:endParaRPr lang="en-US">
              <a:solidFill>
                <a:srgbClr val="48231E"/>
              </a:solidFill>
            </a:endParaRPr>
          </a:p>
        </p:txBody>
      </p:sp>
      <p:sp>
        <p:nvSpPr>
          <p:cNvPr id="15" name="Flowchart: Connector 14"/>
          <p:cNvSpPr/>
          <p:nvPr/>
        </p:nvSpPr>
        <p:spPr>
          <a:xfrm>
            <a:off x="1115568" y="23042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1262744" y="3556064"/>
            <a:ext cx="457200" cy="4572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500740" y="4870842"/>
            <a:ext cx="457200" cy="457200"/>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308773" y="3447288"/>
            <a:ext cx="457200" cy="457200"/>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8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9868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9104290" y="608806"/>
            <a:ext cx="18240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204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4208</TotalTime>
  <Words>1880</Words>
  <Application>Microsoft Office PowerPoint</Application>
  <PresentationFormat>Widescreen</PresentationFormat>
  <Paragraphs>357</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MS Reference Sans Serif</vt:lpstr>
      <vt:lpstr>Times New Roman</vt:lpstr>
      <vt:lpstr>Wingdings</vt:lpstr>
      <vt:lpstr>Wingdings 2</vt:lpstr>
      <vt:lpstr>Office Theme</vt:lpstr>
      <vt:lpstr>Components of Dementia-Capable Group Home Care</vt:lpstr>
      <vt:lpstr>PowerPoint Presentation</vt:lpstr>
      <vt:lpstr>Opportunistic study</vt:lpstr>
      <vt:lpstr>Study Premise</vt:lpstr>
      <vt:lpstr>PowerPoint Presentation</vt:lpstr>
      <vt:lpstr>PowerPoint Presentation</vt:lpstr>
      <vt:lpstr>PowerPoint Presentation</vt:lpstr>
      <vt:lpstr>Study</vt:lpstr>
      <vt:lpstr>Timeline</vt:lpstr>
      <vt:lpstr>Study Instruments</vt:lpstr>
      <vt:lpstr>Key extracts from longitudinal data</vt:lpstr>
      <vt:lpstr>Characteristics of Dementia GH Residents and Controls (T1 vs T5) [4.5yr]</vt:lpstr>
      <vt:lpstr>Comparison of Time/Day in Each GH Spent on Care Activities (%)</vt:lpstr>
      <vt:lpstr>Times collapsed: by GH staff care patterns</vt:lpstr>
      <vt:lpstr>%/Minutes by Home Spent on Care Activities</vt:lpstr>
      <vt:lpstr>CAS-ID: mean minutes spent on care tasks in dementia group homes vs. controls</vt:lpstr>
      <vt:lpstr>T5 – New observed symptoms by GH</vt:lpstr>
      <vt:lpstr>Decline-associated behaviors - worsening</vt:lpstr>
      <vt:lpstr>Behavior and Affect New Symptoms in Past Year </vt:lpstr>
      <vt:lpstr>10 Most Prevalent Medical Conditions</vt:lpstr>
      <vt:lpstr>Administrative factors  (T4)</vt:lpstr>
      <vt:lpstr>Summary 1</vt:lpstr>
      <vt:lpstr>Advanced dementia</vt:lpstr>
      <vt:lpstr>Two years later …</vt:lpstr>
      <vt:lpstr>Findings</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Dementia-Capable Care in a Group Home</dc:title>
  <dc:creator>Matthew Janicki</dc:creator>
  <cp:lastModifiedBy>Janicki Associates</cp:lastModifiedBy>
  <cp:revision>42</cp:revision>
  <dcterms:created xsi:type="dcterms:W3CDTF">2015-11-14T23:18:52Z</dcterms:created>
  <dcterms:modified xsi:type="dcterms:W3CDTF">2018-06-22T00:47:44Z</dcterms:modified>
</cp:coreProperties>
</file>